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5"/>
  </p:notesMasterIdLst>
  <p:sldIdLst>
    <p:sldId id="256" r:id="rId2"/>
    <p:sldId id="276" r:id="rId3"/>
    <p:sldId id="277" r:id="rId4"/>
    <p:sldId id="272" r:id="rId5"/>
    <p:sldId id="273" r:id="rId6"/>
    <p:sldId id="274" r:id="rId7"/>
    <p:sldId id="275" r:id="rId8"/>
    <p:sldId id="287" r:id="rId9"/>
    <p:sldId id="278" r:id="rId10"/>
    <p:sldId id="280" r:id="rId11"/>
    <p:sldId id="284" r:id="rId12"/>
    <p:sldId id="283" r:id="rId13"/>
    <p:sldId id="288" r:id="rId14"/>
    <p:sldId id="289" r:id="rId15"/>
    <p:sldId id="285" r:id="rId16"/>
    <p:sldId id="286" r:id="rId17"/>
    <p:sldId id="291" r:id="rId18"/>
    <p:sldId id="292" r:id="rId19"/>
    <p:sldId id="293" r:id="rId20"/>
    <p:sldId id="294" r:id="rId21"/>
    <p:sldId id="296" r:id="rId22"/>
    <p:sldId id="290" r:id="rId23"/>
    <p:sldId id="297" r:id="rId24"/>
  </p:sldIdLst>
  <p:sldSz cx="9144000" cy="5143500" type="screen16x9"/>
  <p:notesSz cx="6858000" cy="9144000"/>
  <p:defaultTextStyle>
    <a:lvl1pPr marL="0" algn="l" rtl="0" latinLnBrk="0">
      <a:defRPr lang="el-GR" sz="1800" kern="1200">
        <a:solidFill>
          <a:schemeClr val="tx1"/>
        </a:solidFill>
        <a:latin typeface="+mn-lt"/>
        <a:ea typeface="+mn-ea"/>
        <a:cs typeface="+mn-cs"/>
      </a:defRPr>
    </a:lvl1pPr>
    <a:lvl2pPr marL="457200" algn="l" rtl="0" latinLnBrk="0">
      <a:defRPr lang="el-GR" sz="1800" kern="1200">
        <a:solidFill>
          <a:schemeClr val="tx1"/>
        </a:solidFill>
        <a:latin typeface="+mn-lt"/>
        <a:ea typeface="+mn-ea"/>
        <a:cs typeface="+mn-cs"/>
      </a:defRPr>
    </a:lvl2pPr>
    <a:lvl3pPr marL="914400" algn="l" rtl="0" latinLnBrk="0">
      <a:defRPr lang="el-GR" sz="1800" kern="1200">
        <a:solidFill>
          <a:schemeClr val="tx1"/>
        </a:solidFill>
        <a:latin typeface="+mn-lt"/>
        <a:ea typeface="+mn-ea"/>
        <a:cs typeface="+mn-cs"/>
      </a:defRPr>
    </a:lvl3pPr>
    <a:lvl4pPr marL="1371600" algn="l" rtl="0" latinLnBrk="0">
      <a:defRPr lang="el-GR" sz="1800" kern="1200">
        <a:solidFill>
          <a:schemeClr val="tx1"/>
        </a:solidFill>
        <a:latin typeface="+mn-lt"/>
        <a:ea typeface="+mn-ea"/>
        <a:cs typeface="+mn-cs"/>
      </a:defRPr>
    </a:lvl4pPr>
    <a:lvl5pPr marL="1828800" algn="l" rtl="0" latinLnBrk="0">
      <a:defRPr lang="el-GR" sz="1800" kern="1200">
        <a:solidFill>
          <a:schemeClr val="tx1"/>
        </a:solidFill>
        <a:latin typeface="+mn-lt"/>
        <a:ea typeface="+mn-ea"/>
        <a:cs typeface="+mn-cs"/>
      </a:defRPr>
    </a:lvl5pPr>
    <a:lvl6pPr marL="2286000" algn="l" rtl="0" latinLnBrk="0">
      <a:defRPr lang="el-GR" sz="1800" kern="1200">
        <a:solidFill>
          <a:schemeClr val="tx1"/>
        </a:solidFill>
        <a:latin typeface="+mn-lt"/>
        <a:ea typeface="+mn-ea"/>
        <a:cs typeface="+mn-cs"/>
      </a:defRPr>
    </a:lvl6pPr>
    <a:lvl7pPr marL="2743200" algn="l" rtl="0" latinLnBrk="0">
      <a:defRPr lang="el-GR" sz="1800" kern="1200">
        <a:solidFill>
          <a:schemeClr val="tx1"/>
        </a:solidFill>
        <a:latin typeface="+mn-lt"/>
        <a:ea typeface="+mn-ea"/>
        <a:cs typeface="+mn-cs"/>
      </a:defRPr>
    </a:lvl7pPr>
    <a:lvl8pPr marL="3200400" algn="l" rtl="0" latinLnBrk="0">
      <a:defRPr lang="el-GR" sz="1800" kern="1200">
        <a:solidFill>
          <a:schemeClr val="tx1"/>
        </a:solidFill>
        <a:latin typeface="+mn-lt"/>
        <a:ea typeface="+mn-ea"/>
        <a:cs typeface="+mn-cs"/>
      </a:defRPr>
    </a:lvl8pPr>
    <a:lvl9pPr marL="3657600" algn="l" rtl="0" latinLnBrk="0">
      <a:defRPr lang="el-G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varScale="1">
        <p:scale>
          <a:sx n="58" d="100"/>
          <a:sy n="58" d="100"/>
        </p:scale>
        <p:origin x="-864" y="-6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8369E-034F-4FBE-B6EA-D53E7737030F}"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l-GR"/>
        </a:p>
      </dgm:t>
    </dgm:pt>
    <dgm:pt modelId="{22FA7446-FFD0-4C47-9AAF-06C3A1E77E63}">
      <dgm:prSet phldrT="[Κείμενο]" custT="1"/>
      <dgm:spPr/>
      <dgm:t>
        <a:bodyPr/>
        <a:lstStyle/>
        <a:p>
          <a:r>
            <a:rPr lang="el-GR" sz="1400" b="1" dirty="0" smtClean="0"/>
            <a:t>ΣΑΦΗΝΕΙΑ</a:t>
          </a:r>
        </a:p>
        <a:p>
          <a:r>
            <a:rPr lang="el-GR" sz="1400" b="1" dirty="0" smtClean="0"/>
            <a:t>ΑΚΡΙΒΕΙΑ ΚΑΙ ΕΙΛΙΚΡΙΝΕΙΑ ΦΟΡΕΩΝ</a:t>
          </a:r>
        </a:p>
        <a:p>
          <a:r>
            <a:rPr lang="el-GR" sz="1400" b="1" dirty="0" smtClean="0"/>
            <a:t>ΥΠΟΚΕΙΜΕΝΙΚΟΤΗΤΑ</a:t>
          </a:r>
          <a:endParaRPr lang="el-GR" sz="1200" b="1" dirty="0"/>
        </a:p>
      </dgm:t>
    </dgm:pt>
    <dgm:pt modelId="{C3284726-68A6-4807-A343-701C4F104EF0}" type="parTrans" cxnId="{9B4CA22E-E913-4E4B-A7BC-A90825F0D0DF}">
      <dgm:prSet/>
      <dgm:spPr/>
      <dgm:t>
        <a:bodyPr/>
        <a:lstStyle/>
        <a:p>
          <a:endParaRPr lang="el-GR"/>
        </a:p>
      </dgm:t>
    </dgm:pt>
    <dgm:pt modelId="{16DBA256-8114-4B35-9874-1133511E3353}" type="sibTrans" cxnId="{9B4CA22E-E913-4E4B-A7BC-A90825F0D0DF}">
      <dgm:prSet/>
      <dgm:spPr/>
      <dgm:t>
        <a:bodyPr/>
        <a:lstStyle/>
        <a:p>
          <a:endParaRPr lang="el-GR"/>
        </a:p>
      </dgm:t>
    </dgm:pt>
    <dgm:pt modelId="{486780AE-30CC-4147-8700-F540835E7FCB}">
      <dgm:prSet phldrT="[Κείμενο]"/>
      <dgm:spPr/>
      <dgm:t>
        <a:bodyPr/>
        <a:lstStyle/>
        <a:p>
          <a:r>
            <a:rPr lang="el-GR" b="1" dirty="0" smtClean="0"/>
            <a:t>ΔΙΑΔΡΑΣΗ </a:t>
          </a:r>
        </a:p>
        <a:p>
          <a:r>
            <a:rPr lang="el-GR" b="1" dirty="0" smtClean="0"/>
            <a:t>ΚΑΤΑΙΓΙΣΜΟΣ ΙΔΕΩΝ</a:t>
          </a:r>
        </a:p>
        <a:p>
          <a:r>
            <a:rPr lang="el-GR" b="1" dirty="0" smtClean="0"/>
            <a:t>ΟΜΑΔΙΚΗ ΕΡΓΑΣΙΑ</a:t>
          </a:r>
          <a:endParaRPr lang="el-GR" b="1" dirty="0"/>
        </a:p>
      </dgm:t>
    </dgm:pt>
    <dgm:pt modelId="{F6F5EEE0-C2F8-4374-881A-A7D68642EDCD}" type="parTrans" cxnId="{D72B52A2-C621-4D22-AED6-EAD1E351F4F8}">
      <dgm:prSet/>
      <dgm:spPr/>
      <dgm:t>
        <a:bodyPr/>
        <a:lstStyle/>
        <a:p>
          <a:endParaRPr lang="el-GR"/>
        </a:p>
      </dgm:t>
    </dgm:pt>
    <dgm:pt modelId="{7D46CAE4-F6D9-4BB5-B30E-2DBCD5CCBB2C}" type="sibTrans" cxnId="{D72B52A2-C621-4D22-AED6-EAD1E351F4F8}">
      <dgm:prSet/>
      <dgm:spPr/>
      <dgm:t>
        <a:bodyPr/>
        <a:lstStyle/>
        <a:p>
          <a:endParaRPr lang="el-GR"/>
        </a:p>
      </dgm:t>
    </dgm:pt>
    <dgm:pt modelId="{71B9D5FA-7DBC-48CD-8C3A-FF0F5ED583ED}" type="pres">
      <dgm:prSet presAssocID="{B218369E-034F-4FBE-B6EA-D53E7737030F}" presName="compositeShape" presStyleCnt="0">
        <dgm:presLayoutVars>
          <dgm:chMax val="2"/>
          <dgm:dir/>
          <dgm:resizeHandles val="exact"/>
        </dgm:presLayoutVars>
      </dgm:prSet>
      <dgm:spPr/>
      <dgm:t>
        <a:bodyPr/>
        <a:lstStyle/>
        <a:p>
          <a:endParaRPr lang="el-GR"/>
        </a:p>
      </dgm:t>
    </dgm:pt>
    <dgm:pt modelId="{15531C67-585B-44D6-8CF6-D15F183AA978}" type="pres">
      <dgm:prSet presAssocID="{B218369E-034F-4FBE-B6EA-D53E7737030F}" presName="divider" presStyleLbl="fgShp" presStyleIdx="0" presStyleCnt="1"/>
      <dgm:spPr/>
    </dgm:pt>
    <dgm:pt modelId="{98F3880E-ED41-425F-B439-175B96FDCDEA}" type="pres">
      <dgm:prSet presAssocID="{22FA7446-FFD0-4C47-9AAF-06C3A1E77E63}" presName="downArrow" presStyleLbl="node1" presStyleIdx="0" presStyleCnt="2"/>
      <dgm:spPr/>
    </dgm:pt>
    <dgm:pt modelId="{A6E297A3-0416-45E2-901C-17C9F083B878}" type="pres">
      <dgm:prSet presAssocID="{22FA7446-FFD0-4C47-9AAF-06C3A1E77E63}" presName="downArrowText" presStyleLbl="revTx" presStyleIdx="0" presStyleCnt="2" custScaleX="174219">
        <dgm:presLayoutVars>
          <dgm:bulletEnabled val="1"/>
        </dgm:presLayoutVars>
      </dgm:prSet>
      <dgm:spPr/>
      <dgm:t>
        <a:bodyPr/>
        <a:lstStyle/>
        <a:p>
          <a:endParaRPr lang="el-GR"/>
        </a:p>
      </dgm:t>
    </dgm:pt>
    <dgm:pt modelId="{CBEE1E0E-2F4E-4FFC-82CD-00F08FCD8CCF}" type="pres">
      <dgm:prSet presAssocID="{486780AE-30CC-4147-8700-F540835E7FCB}" presName="upArrow" presStyleLbl="node1" presStyleIdx="1" presStyleCnt="2"/>
      <dgm:spPr/>
    </dgm:pt>
    <dgm:pt modelId="{730C384D-7AB0-4296-A59A-ADC6FFD0AA80}" type="pres">
      <dgm:prSet presAssocID="{486780AE-30CC-4147-8700-F540835E7FCB}" presName="upArrowText" presStyleLbl="revTx" presStyleIdx="1" presStyleCnt="2" custScaleX="164453">
        <dgm:presLayoutVars>
          <dgm:bulletEnabled val="1"/>
        </dgm:presLayoutVars>
      </dgm:prSet>
      <dgm:spPr/>
      <dgm:t>
        <a:bodyPr/>
        <a:lstStyle/>
        <a:p>
          <a:endParaRPr lang="el-GR"/>
        </a:p>
      </dgm:t>
    </dgm:pt>
  </dgm:ptLst>
  <dgm:cxnLst>
    <dgm:cxn modelId="{8789CCDA-31A9-4D14-B10E-ED4CAE89F05D}" type="presOf" srcId="{B218369E-034F-4FBE-B6EA-D53E7737030F}" destId="{71B9D5FA-7DBC-48CD-8C3A-FF0F5ED583ED}" srcOrd="0" destOrd="0" presId="urn:microsoft.com/office/officeart/2005/8/layout/arrow3"/>
    <dgm:cxn modelId="{798AEFE8-C32D-4DD2-A66D-1222696E0446}" type="presOf" srcId="{486780AE-30CC-4147-8700-F540835E7FCB}" destId="{730C384D-7AB0-4296-A59A-ADC6FFD0AA80}" srcOrd="0" destOrd="0" presId="urn:microsoft.com/office/officeart/2005/8/layout/arrow3"/>
    <dgm:cxn modelId="{77450F5C-9B3A-40C2-9C58-F142E45E093B}" type="presOf" srcId="{22FA7446-FFD0-4C47-9AAF-06C3A1E77E63}" destId="{A6E297A3-0416-45E2-901C-17C9F083B878}" srcOrd="0" destOrd="0" presId="urn:microsoft.com/office/officeart/2005/8/layout/arrow3"/>
    <dgm:cxn modelId="{9B4CA22E-E913-4E4B-A7BC-A90825F0D0DF}" srcId="{B218369E-034F-4FBE-B6EA-D53E7737030F}" destId="{22FA7446-FFD0-4C47-9AAF-06C3A1E77E63}" srcOrd="0" destOrd="0" parTransId="{C3284726-68A6-4807-A343-701C4F104EF0}" sibTransId="{16DBA256-8114-4B35-9874-1133511E3353}"/>
    <dgm:cxn modelId="{D72B52A2-C621-4D22-AED6-EAD1E351F4F8}" srcId="{B218369E-034F-4FBE-B6EA-D53E7737030F}" destId="{486780AE-30CC-4147-8700-F540835E7FCB}" srcOrd="1" destOrd="0" parTransId="{F6F5EEE0-C2F8-4374-881A-A7D68642EDCD}" sibTransId="{7D46CAE4-F6D9-4BB5-B30E-2DBCD5CCBB2C}"/>
    <dgm:cxn modelId="{A36CC7EF-FAF1-47D3-B696-02FFCAA8E1E8}" type="presParOf" srcId="{71B9D5FA-7DBC-48CD-8C3A-FF0F5ED583ED}" destId="{15531C67-585B-44D6-8CF6-D15F183AA978}" srcOrd="0" destOrd="0" presId="urn:microsoft.com/office/officeart/2005/8/layout/arrow3"/>
    <dgm:cxn modelId="{0CD42FB8-F740-407D-8C54-F457A41C01F1}" type="presParOf" srcId="{71B9D5FA-7DBC-48CD-8C3A-FF0F5ED583ED}" destId="{98F3880E-ED41-425F-B439-175B96FDCDEA}" srcOrd="1" destOrd="0" presId="urn:microsoft.com/office/officeart/2005/8/layout/arrow3"/>
    <dgm:cxn modelId="{66D118A1-32A4-4C3B-A6E3-0BA90827A487}" type="presParOf" srcId="{71B9D5FA-7DBC-48CD-8C3A-FF0F5ED583ED}" destId="{A6E297A3-0416-45E2-901C-17C9F083B878}" srcOrd="2" destOrd="0" presId="urn:microsoft.com/office/officeart/2005/8/layout/arrow3"/>
    <dgm:cxn modelId="{93A1AF10-F83C-4EB1-BB5E-897F7DC65D7B}" type="presParOf" srcId="{71B9D5FA-7DBC-48CD-8C3A-FF0F5ED583ED}" destId="{CBEE1E0E-2F4E-4FFC-82CD-00F08FCD8CCF}" srcOrd="3" destOrd="0" presId="urn:microsoft.com/office/officeart/2005/8/layout/arrow3"/>
    <dgm:cxn modelId="{903C07F7-7C3D-4C74-9CA8-DA9664C5F49D}" type="presParOf" srcId="{71B9D5FA-7DBC-48CD-8C3A-FF0F5ED583ED}" destId="{730C384D-7AB0-4296-A59A-ADC6FFD0AA80}" srcOrd="4" destOrd="0" presId="urn:microsoft.com/office/officeart/2005/8/layout/arrow3"/>
  </dgm:cxn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531C67-585B-44D6-8CF6-D15F183AA978}">
      <dsp:nvSpPr>
        <dsp:cNvPr id="0" name=""/>
        <dsp:cNvSpPr/>
      </dsp:nvSpPr>
      <dsp:spPr>
        <a:xfrm rot="21300000">
          <a:off x="14142" y="1177907"/>
          <a:ext cx="4580227" cy="524505"/>
        </a:xfrm>
        <a:prstGeom prst="mathMinus">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F3880E-ED41-425F-B439-175B96FDCDEA}">
      <dsp:nvSpPr>
        <dsp:cNvPr id="0" name=""/>
        <dsp:cNvSpPr/>
      </dsp:nvSpPr>
      <dsp:spPr>
        <a:xfrm>
          <a:off x="553021" y="144016"/>
          <a:ext cx="1382553" cy="1152128"/>
        </a:xfrm>
        <a:prstGeom prst="down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E297A3-0416-45E2-901C-17C9F083B878}">
      <dsp:nvSpPr>
        <dsp:cNvPr id="0" name=""/>
        <dsp:cNvSpPr/>
      </dsp:nvSpPr>
      <dsp:spPr>
        <a:xfrm>
          <a:off x="1895248" y="0"/>
          <a:ext cx="2569249" cy="120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l-GR" sz="1400" b="1" kern="1200" dirty="0" smtClean="0"/>
            <a:t>ΣΑΦΗΝΕΙΑ</a:t>
          </a:r>
        </a:p>
        <a:p>
          <a:pPr lvl="0" algn="ctr" defTabSz="622300">
            <a:lnSpc>
              <a:spcPct val="90000"/>
            </a:lnSpc>
            <a:spcBef>
              <a:spcPct val="0"/>
            </a:spcBef>
            <a:spcAft>
              <a:spcPct val="35000"/>
            </a:spcAft>
          </a:pPr>
          <a:r>
            <a:rPr lang="el-GR" sz="1400" b="1" kern="1200" dirty="0" smtClean="0"/>
            <a:t>ΑΚΡΙΒΕΙΑ ΚΑΙ ΕΙΛΙΚΡΙΝΕΙΑ ΦΟΡΕΩΝ</a:t>
          </a:r>
        </a:p>
        <a:p>
          <a:pPr lvl="0" algn="ctr" defTabSz="622300">
            <a:lnSpc>
              <a:spcPct val="90000"/>
            </a:lnSpc>
            <a:spcBef>
              <a:spcPct val="0"/>
            </a:spcBef>
            <a:spcAft>
              <a:spcPct val="35000"/>
            </a:spcAft>
          </a:pPr>
          <a:r>
            <a:rPr lang="el-GR" sz="1400" b="1" kern="1200" dirty="0" smtClean="0"/>
            <a:t>ΥΠΟΚΕΙΜΕΝΙΚΟΤΗΤΑ</a:t>
          </a:r>
          <a:endParaRPr lang="el-GR" sz="1200" b="1" kern="1200" dirty="0"/>
        </a:p>
      </dsp:txBody>
      <dsp:txXfrm>
        <a:off x="1895248" y="0"/>
        <a:ext cx="2569249" cy="1209734"/>
      </dsp:txXfrm>
    </dsp:sp>
    <dsp:sp modelId="{CBEE1E0E-2F4E-4FFC-82CD-00F08FCD8CCF}">
      <dsp:nvSpPr>
        <dsp:cNvPr id="0" name=""/>
        <dsp:cNvSpPr/>
      </dsp:nvSpPr>
      <dsp:spPr>
        <a:xfrm>
          <a:off x="2672936" y="1584176"/>
          <a:ext cx="1382553" cy="1152128"/>
        </a:xfrm>
        <a:prstGeom prst="up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0C384D-7AB0-4296-A59A-ADC6FFD0AA80}">
      <dsp:nvSpPr>
        <dsp:cNvPr id="0" name=""/>
        <dsp:cNvSpPr/>
      </dsp:nvSpPr>
      <dsp:spPr>
        <a:xfrm>
          <a:off x="216024" y="1670585"/>
          <a:ext cx="2425227" cy="120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l-GR" sz="1700" b="1" kern="1200" dirty="0" smtClean="0"/>
            <a:t>ΔΙΑΔΡΑΣΗ </a:t>
          </a:r>
        </a:p>
        <a:p>
          <a:pPr lvl="0" algn="ctr" defTabSz="755650">
            <a:lnSpc>
              <a:spcPct val="90000"/>
            </a:lnSpc>
            <a:spcBef>
              <a:spcPct val="0"/>
            </a:spcBef>
            <a:spcAft>
              <a:spcPct val="35000"/>
            </a:spcAft>
          </a:pPr>
          <a:r>
            <a:rPr lang="el-GR" sz="1700" b="1" kern="1200" dirty="0" smtClean="0"/>
            <a:t>ΚΑΤΑΙΓΙΣΜΟΣ ΙΔΕΩΝ</a:t>
          </a:r>
        </a:p>
        <a:p>
          <a:pPr lvl="0" algn="ctr" defTabSz="755650">
            <a:lnSpc>
              <a:spcPct val="90000"/>
            </a:lnSpc>
            <a:spcBef>
              <a:spcPct val="0"/>
            </a:spcBef>
            <a:spcAft>
              <a:spcPct val="35000"/>
            </a:spcAft>
          </a:pPr>
          <a:r>
            <a:rPr lang="el-GR" sz="1700" b="1" kern="1200" dirty="0" smtClean="0"/>
            <a:t>ΟΜΑΔΙΚΗ ΕΡΓΑΣΙΑ</a:t>
          </a:r>
          <a:endParaRPr lang="el-GR" sz="1700" b="1" kern="1200" dirty="0"/>
        </a:p>
      </dsp:txBody>
      <dsp:txXfrm>
        <a:off x="216024" y="1670585"/>
        <a:ext cx="2425227" cy="1209734"/>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l-GR" sz="1200"/>
            </a:lvl1pPr>
            <a:extLst/>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l-GR" sz="1200"/>
            </a:lvl1pPr>
            <a:extLst/>
          </a:lstStyle>
          <a:p>
            <a:fld id="{A8ADFD5B-A66C-449C-B6E8-FB716D07777D}" type="datetimeFigureOut">
              <a:rPr/>
              <a:pPr/>
              <a:t>30/6/2006</a:t>
            </a:fld>
            <a:endParaRPr lang="el-G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l-GR"/>
              <a:t>Κάντε κλικ για επεξεργασία των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l-GR" sz="1200"/>
            </a:lvl1pPr>
            <a:extLst/>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l-GR" sz="1200"/>
            </a:lvl1pPr>
            <a:extLst/>
          </a:lstStyle>
          <a:p>
            <a:fld id="{CA5D3BF3-D352-46FC-8343-31F56E6730EA}" type="slidenum">
              <a:rPr/>
              <a:pPr/>
              <a:t>‹#›</a:t>
            </a:fld>
            <a:endParaRPr lang="el-GR"/>
          </a:p>
        </p:txBody>
      </p:sp>
    </p:spTree>
  </p:cSld>
  <p:clrMap bg1="lt1" tx1="dk1" bg2="lt2" tx2="dk2" accent1="accent1" accent2="accent2" accent3="accent3" accent4="accent4" accent5="accent5" accent6="accent6" hlink="hlink" folHlink="folHlink"/>
  <p:notesStyle>
    <a:lvl1pPr marL="0" algn="l" rtl="0" latinLnBrk="0">
      <a:defRPr lang="el-GR" sz="1200" kern="1200">
        <a:solidFill>
          <a:schemeClr val="tx1"/>
        </a:solidFill>
        <a:latin typeface="+mn-lt"/>
        <a:ea typeface="+mn-ea"/>
        <a:cs typeface="+mn-cs"/>
      </a:defRPr>
    </a:lvl1pPr>
    <a:lvl2pPr marL="457200" algn="l" rtl="0" latinLnBrk="0">
      <a:defRPr lang="el-GR" sz="1200" kern="1200">
        <a:solidFill>
          <a:schemeClr val="tx1"/>
        </a:solidFill>
        <a:latin typeface="+mn-lt"/>
        <a:ea typeface="+mn-ea"/>
        <a:cs typeface="+mn-cs"/>
      </a:defRPr>
    </a:lvl2pPr>
    <a:lvl3pPr marL="914400" algn="l" rtl="0" latinLnBrk="0">
      <a:defRPr lang="el-GR" sz="1200" kern="1200">
        <a:solidFill>
          <a:schemeClr val="tx1"/>
        </a:solidFill>
        <a:latin typeface="+mn-lt"/>
        <a:ea typeface="+mn-ea"/>
        <a:cs typeface="+mn-cs"/>
      </a:defRPr>
    </a:lvl3pPr>
    <a:lvl4pPr marL="1371600" algn="l" rtl="0" latinLnBrk="0">
      <a:defRPr lang="el-GR" sz="1200" kern="1200">
        <a:solidFill>
          <a:schemeClr val="tx1"/>
        </a:solidFill>
        <a:latin typeface="+mn-lt"/>
        <a:ea typeface="+mn-ea"/>
        <a:cs typeface="+mn-cs"/>
      </a:defRPr>
    </a:lvl4pPr>
    <a:lvl5pPr marL="1828800" algn="l" rtl="0" latinLnBrk="0">
      <a:defRPr lang="el-GR" sz="1200" kern="1200">
        <a:solidFill>
          <a:schemeClr val="tx1"/>
        </a:solidFill>
        <a:latin typeface="+mn-lt"/>
        <a:ea typeface="+mn-ea"/>
        <a:cs typeface="+mn-cs"/>
      </a:defRPr>
    </a:lvl5pPr>
    <a:lvl6pPr marL="2286000" algn="l" rtl="0" latinLnBrk="0">
      <a:defRPr lang="el-GR" sz="1200" kern="1200">
        <a:solidFill>
          <a:schemeClr val="tx1"/>
        </a:solidFill>
        <a:latin typeface="+mn-lt"/>
        <a:ea typeface="+mn-ea"/>
        <a:cs typeface="+mn-cs"/>
      </a:defRPr>
    </a:lvl6pPr>
    <a:lvl7pPr marL="2743200" algn="l" rtl="0" latinLnBrk="0">
      <a:defRPr lang="el-GR" sz="1200" kern="1200">
        <a:solidFill>
          <a:schemeClr val="tx1"/>
        </a:solidFill>
        <a:latin typeface="+mn-lt"/>
        <a:ea typeface="+mn-ea"/>
        <a:cs typeface="+mn-cs"/>
      </a:defRPr>
    </a:lvl7pPr>
    <a:lvl8pPr marL="3200400" algn="l" rtl="0" latinLnBrk="0">
      <a:defRPr lang="el-GR" sz="1200" kern="1200">
        <a:solidFill>
          <a:schemeClr val="tx1"/>
        </a:solidFill>
        <a:latin typeface="+mn-lt"/>
        <a:ea typeface="+mn-ea"/>
        <a:cs typeface="+mn-cs"/>
      </a:defRPr>
    </a:lvl8pPr>
    <a:lvl9pPr marL="3657600" algn="l" rtl="0" latinLnBrk="0">
      <a:defRPr lang="el-G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B2C480F3-22CF-45FE-B8FE-8AC6BEDD1A96}" type="slidenum">
              <a:rPr lang="el-GR" smtClean="0"/>
              <a:pPr/>
              <a:t>4</a:t>
            </a:fld>
            <a:endParaRPr lang="el-GR"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l-GR" dirty="0" smtClean="0"/>
              <a:t>Με τη διενέργεια της SWOT </a:t>
            </a:r>
            <a:r>
              <a:rPr lang="el-GR" dirty="0" err="1" smtClean="0"/>
              <a:t>Analysis</a:t>
            </a:r>
            <a:r>
              <a:rPr lang="el-GR" dirty="0" smtClean="0"/>
              <a:t> μπορεί να εντοπισθούν οι διαδικασίες του οργανισμού οι οποίες αποτελούν τα δυνατά σημεία του, οι ευκαιρίες που υπάρχουν για την ενίσχυση των διαδικασιών του και οι πιθανότητες βελτίωσης της εικόνας της στην αγορά. Επίσης, μπορούν να αξιολογηθούν ιδέες για νέα προϊόντα σύμφωνα με τα χαρακτηριστικά του οργανισμού και σύμφωνα με τους στρατηγικούς του στόχους.</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606BCB5-06BF-463D-B502-61A92E483F73}" type="slidenum">
              <a:rPr lang="el-GR" smtClean="0"/>
              <a:pPr/>
              <a:t>5</a:t>
            </a:fld>
            <a:endParaRPr lang="el-GR"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marL="228600" indent="-228600" eaLnBrk="1" hangingPunct="1"/>
            <a:r>
              <a:rPr lang="en-US" altLang="zh-CN" dirty="0" smtClean="0"/>
              <a:t>SW: </a:t>
            </a:r>
            <a:r>
              <a:rPr lang="el-GR" altLang="zh-CN" dirty="0" smtClean="0"/>
              <a:t>Ο εντοπισμός των δυνατών και των αδύνατων σημείων του οργανισμού θα πρέπει να γίνεται μέσω εσωτερικών και εξωτερικών παραγόντων. Έτσι μπορεί να φανεί εάν τα στοιχεία του οργανισμού όπως καταγράφονται ενδογενώς συμπίπτουν με αυτές που καταγράφονται από εξωτερικούς παράγοντες. </a:t>
            </a:r>
          </a:p>
          <a:p>
            <a:pPr marL="228600" indent="-228600" eaLnBrk="1" hangingPunct="1"/>
            <a:r>
              <a:rPr lang="el-GR" altLang="zh-CN" dirty="0" smtClean="0"/>
              <a:t>Χρειάζεται ρεαλισμός και κατάρτιση μιας λίστας ή καταλόγου.</a:t>
            </a:r>
          </a:p>
          <a:p>
            <a:pPr marL="228600" indent="-228600" eaLnBrk="1" hangingPunct="1"/>
            <a:r>
              <a:rPr lang="en-US" dirty="0" smtClean="0"/>
              <a:t>OT:</a:t>
            </a:r>
            <a:r>
              <a:rPr lang="el-GR" dirty="0" smtClean="0"/>
              <a:t>Αλλαγές στην τεχνολογία και στις αγορές σε μικρή και μεγάλη κλίμακα. </a:t>
            </a:r>
          </a:p>
          <a:p>
            <a:pPr marL="228600" indent="-228600" eaLnBrk="1" hangingPunct="1"/>
            <a:r>
              <a:rPr lang="el-GR" dirty="0" smtClean="0"/>
              <a:t>Αλλαγές στην κυβερνητική πολιτική που αφορούν το πεδίο δραστηριοτήτων της επιχείρησης. </a:t>
            </a:r>
          </a:p>
          <a:p>
            <a:pPr marL="228600" indent="-228600" eaLnBrk="1" hangingPunct="1"/>
            <a:r>
              <a:rPr lang="el-GR" dirty="0" smtClean="0"/>
              <a:t>Αλλαγές σε κοινωνικό επίπεδο, δημογραφικό επίπεδο και επίπεδο τρόπου ζωής. </a:t>
            </a:r>
          </a:p>
          <a:p>
            <a:pPr marL="228600" indent="-228600" eaLnBrk="1" hangingPunct="1"/>
            <a:r>
              <a:rPr lang="el-GR" dirty="0" smtClean="0"/>
              <a:t>Τοπικά γεγονότα. </a:t>
            </a:r>
            <a:endParaRPr lang="en-US" dirty="0" smtClean="0"/>
          </a:p>
          <a:p>
            <a:pPr marL="228600" indent="-228600" eaLnBrk="1" hangingPunct="1"/>
            <a:r>
              <a:rPr lang="el-GR" dirty="0" smtClean="0"/>
              <a:t>Να δίνεται </a:t>
            </a:r>
            <a:r>
              <a:rPr lang="el-GR" b="1" dirty="0" smtClean="0"/>
              <a:t>βάση</a:t>
            </a:r>
            <a:r>
              <a:rPr lang="el-GR" dirty="0" smtClean="0"/>
              <a:t> στα πλεονεκτήματα.</a:t>
            </a:r>
          </a:p>
          <a:p>
            <a:pPr marL="228600" indent="-228600" eaLnBrk="1" hangingPunct="1"/>
            <a:r>
              <a:rPr lang="el-GR" dirty="0" smtClean="0"/>
              <a:t>Να γίνεται </a:t>
            </a:r>
            <a:r>
              <a:rPr lang="el-GR" b="1" dirty="0" smtClean="0"/>
              <a:t>εξάλειψη</a:t>
            </a:r>
            <a:r>
              <a:rPr lang="el-GR" dirty="0" smtClean="0"/>
              <a:t> των αδυναμιών.</a:t>
            </a:r>
          </a:p>
          <a:p>
            <a:pPr marL="228600" indent="-228600" eaLnBrk="1" hangingPunct="1"/>
            <a:r>
              <a:rPr lang="el-GR" dirty="0" smtClean="0"/>
              <a:t>Να γίνεται </a:t>
            </a:r>
            <a:r>
              <a:rPr lang="el-GR" b="1" dirty="0" smtClean="0"/>
              <a:t>εκμετάλλευση</a:t>
            </a:r>
            <a:r>
              <a:rPr lang="el-GR" dirty="0" smtClean="0"/>
              <a:t> των ευκαιριών.</a:t>
            </a:r>
          </a:p>
          <a:p>
            <a:pPr marL="228600" indent="-228600" eaLnBrk="1" hangingPunct="1"/>
            <a:r>
              <a:rPr lang="el-GR" dirty="0" smtClean="0"/>
              <a:t>Να γίνεται </a:t>
            </a:r>
            <a:r>
              <a:rPr lang="el-GR" b="1" dirty="0" smtClean="0"/>
              <a:t>μείωση</a:t>
            </a:r>
            <a:r>
              <a:rPr lang="el-GR" dirty="0" smtClean="0"/>
              <a:t> των επιδράσεων των απειλών.</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Θέση εικόνας διαφάνειας"/>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1507" name="2 - Θέση σημειώσεων"/>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
        <p:nvSpPr>
          <p:cNvPr id="4" name="3 - Θέση αριθμού διαφάνειας"/>
          <p:cNvSpPr>
            <a:spLocks noGrp="1"/>
          </p:cNvSpPr>
          <p:nvPr>
            <p:ph type="sldNum" sz="quarter" idx="5"/>
          </p:nvPr>
        </p:nvSpPr>
        <p:spPr/>
        <p:txBody>
          <a:bodyPr/>
          <a:lstStyle/>
          <a:p>
            <a:pPr>
              <a:defRPr/>
            </a:pPr>
            <a:fld id="{B667F0CD-644A-4117-BA7A-9831AAA4D6A8}" type="slidenum">
              <a:rPr lang="el-GR" smtClean="0"/>
              <a:pPr>
                <a:defRPr/>
              </a:pPr>
              <a:t>23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el-GR"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l-GR" smtClean="0"/>
              <a:t>Κάντε κλικ για να επεξεργαστείτε τον υπότιτλο του υποδείγματος</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el-GR" sz="2000">
                <a:solidFill>
                  <a:srgbClr val="FFFFFF"/>
                </a:solidFill>
              </a:defRPr>
            </a:lvl1pPr>
            <a:extLst/>
          </a:lstStyle>
          <a:p>
            <a:pPr algn="ctr"/>
            <a:fld id="{047E157E-8DCB-4F70-A0AF-5EB586A91DD4}" type="datetime1">
              <a:rPr kumimoji="0" lang="el-GR">
                <a:solidFill>
                  <a:srgbClr val="FFFFFF"/>
                </a:solidFill>
              </a:rPr>
              <a:pPr algn="ctr"/>
              <a:t>14/10/2012</a:t>
            </a:fld>
            <a:endParaRPr kumimoji="0" lang="el-GR"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el-GR">
                <a:solidFill>
                  <a:schemeClr val="tx2"/>
                </a:solidFill>
              </a:defRPr>
            </a:lvl1pPr>
            <a:extLst/>
          </a:lstStyle>
          <a:p>
            <a:pPr algn="r"/>
            <a:endParaRPr kumimoji="0" lang="el-GR">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el-GR">
                <a:solidFill>
                  <a:schemeClr val="tx2"/>
                </a:solidFill>
              </a:defRPr>
            </a:lvl1pPr>
            <a:extLst/>
          </a:lstStyle>
          <a:p>
            <a:fld id="{8F82E0A0-C266-4798-8C8F-B9F91E9DA37E}" type="slidenum">
              <a:rPr kumimoji="0" lang="el-GR">
                <a:solidFill>
                  <a:schemeClr val="tx2"/>
                </a:solidFill>
              </a:rPr>
              <a:pPr/>
              <a:t>‹#›</a:t>
            </a:fld>
            <a:endParaRPr kumimoji="0" lang="el-GR">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el-GR" cap="all" baseline="0"/>
            </a:lvl1pPr>
            <a:extLst/>
          </a:lstStyle>
          <a:p>
            <a:pPr eaLnBrk="1" latinLnBrk="0" hangingPunct="1"/>
            <a:r>
              <a:rPr lang="el-GR" smtClean="0"/>
              <a:t>Kλικ για επεξεργασία του τίτλου</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1B2F922-49A9-4FC0-B374-15D387FB3AAA}"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3" name="Rectangle 2"/>
          <p:cNvSpPr>
            <a:spLocks noGrp="1"/>
          </p:cNvSpPr>
          <p:nvPr>
            <p:ph type="dt" sz="half" idx="10"/>
          </p:nvPr>
        </p:nvSpPr>
        <p:spPr/>
        <p:txBody>
          <a:bodyPr/>
          <a:lstStyle>
            <a:extLst/>
          </a:lstStyle>
          <a:p>
            <a:fld id="{E4606EA6-EFEA-4C30-9264-4F9291A5780D}" type="datetime1">
              <a:rPr/>
              <a:pPr/>
              <a:t>30/6/2006</a:t>
            </a:fld>
            <a:endParaRPr kumimoji="0" lang="el-GR"/>
          </a:p>
        </p:txBody>
      </p:sp>
      <p:sp>
        <p:nvSpPr>
          <p:cNvPr id="4" name="Rectangle 3"/>
          <p:cNvSpPr>
            <a:spLocks noGrp="1"/>
          </p:cNvSpPr>
          <p:nvPr>
            <p:ph type="ftr" sz="quarter" idx="11"/>
          </p:nvPr>
        </p:nvSpPr>
        <p:spPr/>
        <p:txBody>
          <a:bodyPr/>
          <a:lstStyle>
            <a:extLst/>
          </a:lstStyle>
          <a:p>
            <a:endParaRPr kumimoji="0" lang="el-GR"/>
          </a:p>
        </p:txBody>
      </p:sp>
      <p:sp>
        <p:nvSpPr>
          <p:cNvPr id="5" name="Rectangle 4"/>
          <p:cNvSpPr>
            <a:spLocks noGrp="1"/>
          </p:cNvSpPr>
          <p:nvPr>
            <p:ph type="sldNum" sz="quarter" idx="12"/>
          </p:nvPr>
        </p:nvSpPr>
        <p:spPr/>
        <p:txBody>
          <a:bodyPr/>
          <a:lstStyle>
            <a:extLst/>
          </a:lstStyle>
          <a:p>
            <a:pPr algn="ctr"/>
            <a:fld id="{8F82E0A0-C266-4798-8C8F-B9F91E9DA37E}" type="slidenum">
              <a:rPr kumimoji="0" lang="el-GR" sz="1400" b="1">
                <a:solidFill>
                  <a:srgbClr val="FFFFFF"/>
                </a:solidFill>
              </a:rPr>
              <a:pPr algn="ctr"/>
              <a:t>‹#›</a:t>
            </a:fld>
            <a:endParaRPr kumimoji="0" lang="el-GR"/>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el-GR" sz="2800">
                <a:solidFill>
                  <a:schemeClr val="tx2"/>
                </a:solidFill>
              </a:defRPr>
            </a:lvl1pPr>
            <a:lvl2pPr eaLnBrk="1" latinLnBrk="0" hangingPunct="1">
              <a:buNone/>
              <a:defRPr kumimoji="0" lang="el-GR" sz="1800">
                <a:solidFill>
                  <a:schemeClr val="tx1">
                    <a:tint val="75000"/>
                  </a:schemeClr>
                </a:solidFill>
              </a:defRPr>
            </a:lvl2pPr>
            <a:lvl3pPr eaLnBrk="1" latinLnBrk="0" hangingPunct="1">
              <a:buNone/>
              <a:defRPr kumimoji="0" lang="el-GR" sz="1600">
                <a:solidFill>
                  <a:schemeClr val="tx1">
                    <a:tint val="75000"/>
                  </a:schemeClr>
                </a:solidFill>
              </a:defRPr>
            </a:lvl3pPr>
            <a:lvl4pPr eaLnBrk="1" latinLnBrk="0" hangingPunct="1">
              <a:buNone/>
              <a:defRPr kumimoji="0" lang="el-GR" sz="1400">
                <a:solidFill>
                  <a:schemeClr val="tx1">
                    <a:tint val="75000"/>
                  </a:schemeClr>
                </a:solidFill>
              </a:defRPr>
            </a:lvl4pPr>
            <a:lvl5pPr eaLnBrk="1" latinLnBrk="0" hangingPunct="1">
              <a:buNone/>
              <a:defRPr kumimoji="0" lang="el-GR" sz="1400">
                <a:solidFill>
                  <a:schemeClr val="tx1">
                    <a:tint val="75000"/>
                  </a:schemeClr>
                </a:solidFill>
              </a:defRPr>
            </a:lvl5pPr>
            <a:extLst/>
          </a:lstStyle>
          <a:p>
            <a:pPr lvl="0" eaLnBrk="1" latinLnBrk="0" hangingPunct="1"/>
            <a:r>
              <a:rPr lang="el-GR" smtClean="0"/>
              <a:t>Kλικ για επεξεργασία των στυλ του υποδείγματος</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el-GR" sz="4400" b="0" cap="none">
                <a:solidFill>
                  <a:srgbClr val="FFFFFF"/>
                </a:solidFill>
              </a:defRPr>
            </a:lvl1pPr>
            <a:extLst/>
          </a:lstStyle>
          <a:p>
            <a:r>
              <a:rPr kumimoji="0" lang="el-GR"/>
              <a:t>Κάντε κλικ για επεξεργασία του στυλ του τίτλου</a:t>
            </a:r>
          </a:p>
        </p:txBody>
      </p:sp>
      <p:sp>
        <p:nvSpPr>
          <p:cNvPr id="12" name="Date Placeholder 11"/>
          <p:cNvSpPr>
            <a:spLocks noGrp="1"/>
          </p:cNvSpPr>
          <p:nvPr>
            <p:ph type="dt" sz="half" idx="10"/>
          </p:nvPr>
        </p:nvSpPr>
        <p:spPr/>
        <p:txBody>
          <a:bodyPr/>
          <a:lstStyle>
            <a:extLst/>
          </a:lstStyle>
          <a:p>
            <a:fld id="{6FCF9F07-3BC7-4570-B054-79111B0A380C}" type="datetime1">
              <a:rPr/>
              <a:pPr/>
              <a:t>30/6/2006</a:t>
            </a:fld>
            <a:endParaRPr kumimoji="0" lang="el-GR"/>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el-GR" sz="2400">
                <a:solidFill>
                  <a:srgbClr val="FFFFFF"/>
                </a:solidFill>
              </a:defRPr>
            </a:lvl1pPr>
            <a:extLst/>
          </a:lstStyle>
          <a:p>
            <a:pPr algn="ctr"/>
            <a:fld id="{8F82E0A0-C266-4798-8C8F-B9F91E9DA37E}" type="slidenum">
              <a:rPr kumimoji="0" lang="el-GR" sz="2400" b="1">
                <a:solidFill>
                  <a:srgbClr val="FFFFFF"/>
                </a:solidFill>
              </a:rPr>
              <a:pPr algn="ctr"/>
              <a:t>‹#›</a:t>
            </a:fld>
            <a:endParaRPr kumimoji="0" lang="el-GR"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8" name="Date Placeholder 7"/>
          <p:cNvSpPr>
            <a:spLocks noGrp="1"/>
          </p:cNvSpPr>
          <p:nvPr>
            <p:ph type="dt" sz="half" idx="15"/>
          </p:nvPr>
        </p:nvSpPr>
        <p:spPr/>
        <p:txBody>
          <a:bodyPr rtlCol="0"/>
          <a:lstStyle>
            <a:extLst/>
          </a:lstStyle>
          <a:p>
            <a:fld id="{E4606EA6-EFEA-4C30-9264-4F9291A5780D}" type="datetime1">
              <a:rPr/>
              <a:pPr/>
              <a:t>30/6/2006</a:t>
            </a:fld>
            <a:endParaRPr kumimoji="0" lang="el-GR"/>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el-GR" sz="1400" b="1">
                <a:solidFill>
                  <a:srgbClr val="FFFFFF"/>
                </a:solidFill>
              </a:rPr>
              <a:pPr algn="ctr"/>
              <a:t>‹#›</a:t>
            </a:fld>
            <a:endParaRPr kumimoji="0" lang="el-GR"/>
          </a:p>
        </p:txBody>
      </p:sp>
      <p:sp>
        <p:nvSpPr>
          <p:cNvPr id="12" name="Footer Placeholder 11"/>
          <p:cNvSpPr>
            <a:spLocks noGrp="1"/>
          </p:cNvSpPr>
          <p:nvPr>
            <p:ph type="ftr" sz="quarter" idx="17"/>
          </p:nvPr>
        </p:nvSpPr>
        <p:spPr/>
        <p:txBody>
          <a:bodyPr rtlCol="0"/>
          <a:lstStyle>
            <a:extLst/>
          </a:lstStyle>
          <a:p>
            <a:endParaRPr kumimoji="0"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el-GR"/>
            </a:lvl1pPr>
            <a:extLst/>
          </a:lstStyle>
          <a:p>
            <a:pPr eaLnBrk="1" latinLnBrk="0" hangingPunct="1"/>
            <a:r>
              <a:rPr lang="el-GR" smtClean="0"/>
              <a:t>Kλικ για επεξεργασία του τίτλου</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0" name="Date Placeholder 9"/>
          <p:cNvSpPr>
            <a:spLocks noGrp="1"/>
          </p:cNvSpPr>
          <p:nvPr>
            <p:ph type="dt" sz="half" idx="15"/>
          </p:nvPr>
        </p:nvSpPr>
        <p:spPr/>
        <p:txBody>
          <a:bodyPr rtlCol="0"/>
          <a:lstStyle>
            <a:extLst/>
          </a:lstStyle>
          <a:p>
            <a:fld id="{E4606EA6-EFEA-4C30-9264-4F9291A5780D}" type="datetime1">
              <a:rPr/>
              <a:pPr/>
              <a:t>30/6/2006</a:t>
            </a:fld>
            <a:endParaRPr kumimoji="0" lang="el-GR"/>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el-GR" sz="1400" b="1">
                <a:solidFill>
                  <a:srgbClr val="FFFFFF"/>
                </a:solidFill>
              </a:rPr>
              <a:pPr algn="ctr"/>
              <a:t>‹#›</a:t>
            </a:fld>
            <a:endParaRPr kumimoji="0" lang="el-GR"/>
          </a:p>
        </p:txBody>
      </p:sp>
      <p:sp>
        <p:nvSpPr>
          <p:cNvPr id="14" name="Footer Placeholder 13"/>
          <p:cNvSpPr>
            <a:spLocks noGrp="1"/>
          </p:cNvSpPr>
          <p:nvPr>
            <p:ph type="ftr" sz="quarter" idx="17"/>
          </p:nvPr>
        </p:nvSpPr>
        <p:spPr/>
        <p:txBody>
          <a:bodyPr rtlCol="0"/>
          <a:lstStyle>
            <a:extLst/>
          </a:lstStyle>
          <a:p>
            <a:endParaRPr kumimoji="0" lang="el-G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el-GR" sz="2000" b="1">
                <a:solidFill>
                  <a:srgbClr val="FFFFFF"/>
                </a:solidFill>
              </a:defRPr>
            </a:lvl1pPr>
            <a:extLst/>
          </a:lstStyle>
          <a:p>
            <a:pPr lvl="0" eaLnBrk="1" latinLnBrk="0" hangingPunct="1"/>
            <a:r>
              <a:rPr lang="el-GR" smtClean="0"/>
              <a:t>Kλικ για επεξεργασία των στυλ του υποδείγματος</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el-GR" sz="2000" b="1">
                <a:solidFill>
                  <a:srgbClr val="FFFFFF"/>
                </a:solidFill>
              </a:defRPr>
            </a:lvl1pPr>
            <a:extLst/>
          </a:lstStyle>
          <a:p>
            <a:pPr lvl="0" eaLnBrk="1" latinLnBrk="0" hangingPunct="1"/>
            <a:r>
              <a:rPr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3" name="Date Placeholder 2"/>
          <p:cNvSpPr>
            <a:spLocks noGrp="1"/>
          </p:cNvSpPr>
          <p:nvPr>
            <p:ph type="dt" sz="half" idx="10"/>
          </p:nvPr>
        </p:nvSpPr>
        <p:spPr/>
        <p:txBody>
          <a:bodyPr/>
          <a:lstStyle>
            <a:extLst/>
          </a:lstStyle>
          <a:p>
            <a:fld id="{6DFADB5D-B7A0-47E3-AD2D-B1A6F8614213}" type="datetime1">
              <a:rPr/>
              <a:pPr/>
              <a:t>30/6/2006</a:t>
            </a:fld>
            <a:endParaRPr kumimoji="0" lang="el-GR"/>
          </a:p>
        </p:txBody>
      </p:sp>
      <p:sp>
        <p:nvSpPr>
          <p:cNvPr id="4" name="Footer Placeholder 3"/>
          <p:cNvSpPr>
            <a:spLocks noGrp="1"/>
          </p:cNvSpPr>
          <p:nvPr>
            <p:ph type="ftr" sz="quarter" idx="11"/>
          </p:nvPr>
        </p:nvSpPr>
        <p:spPr/>
        <p:txBody>
          <a:bodyPr/>
          <a:lstStyle>
            <a:extLst/>
          </a:lstStyle>
          <a:p>
            <a:endParaRPr kumimoji="0" lang="el-GR"/>
          </a:p>
        </p:txBody>
      </p:sp>
      <p:sp>
        <p:nvSpPr>
          <p:cNvPr id="5" name="Slide Number Placeholder 4"/>
          <p:cNvSpPr>
            <a:spLocks noGrp="1"/>
          </p:cNvSpPr>
          <p:nvPr>
            <p:ph type="sldNum" sz="quarter" idx="12"/>
          </p:nvPr>
        </p:nvSpPr>
        <p:spPr/>
        <p:txBody>
          <a:bodyPr/>
          <a:lstStyle>
            <a:lvl1pPr eaLnBrk="1" latinLnBrk="0" hangingPunct="1">
              <a:defRPr kumimoji="0" lang="el-GR">
                <a:solidFill>
                  <a:srgbClr val="FFFFFF"/>
                </a:solidFill>
              </a:defRPr>
            </a:lvl1pPr>
            <a:extLst/>
          </a:lstStyle>
          <a:p>
            <a:fld id="{A3F7CB7D-F184-43C7-B6FD-03D728E1BBFF}" type="slidenum">
              <a:rPr kumimoji="0" lang="el-GR">
                <a:solidFill>
                  <a:srgbClr val="FFFFFF"/>
                </a:solidFill>
              </a:rPr>
              <a:pPr/>
              <a:t>‹#›</a:t>
            </a:fld>
            <a:endParaRPr kumimoji="0" lang="el-G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a:pPr/>
              <a:t>30/6/2006</a:t>
            </a:fld>
            <a:endParaRPr kumimoji="0" lang="el-GR"/>
          </a:p>
        </p:txBody>
      </p:sp>
      <p:sp>
        <p:nvSpPr>
          <p:cNvPr id="3" name="Footer Placeholder 2"/>
          <p:cNvSpPr>
            <a:spLocks noGrp="1"/>
          </p:cNvSpPr>
          <p:nvPr>
            <p:ph type="ftr" sz="quarter" idx="11"/>
          </p:nvPr>
        </p:nvSpPr>
        <p:spPr/>
        <p:txBody>
          <a:bodyPr/>
          <a:lstStyle>
            <a:extLst/>
          </a:lstStyle>
          <a:p>
            <a:endParaRPr kumimoji="0" lang="el-GR"/>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el-GR">
                <a:solidFill>
                  <a:schemeClr val="tx2"/>
                </a:solidFill>
              </a:defRPr>
            </a:lvl1pPr>
            <a:extLst/>
          </a:lstStyle>
          <a:p>
            <a:fld id="{A3F7CB7D-F184-43C7-B6FD-03D728E1BBFF}" type="slidenum">
              <a:rPr kumimoji="0" lang="el-GR">
                <a:solidFill>
                  <a:schemeClr val="tx2"/>
                </a:solidFill>
              </a:rPr>
              <a:pPr/>
              <a:t>‹#›</a:t>
            </a:fld>
            <a:endParaRPr kumimoji="0" lang="el-G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el-GR" sz="4200" b="0"/>
            </a:lvl1pPr>
            <a:extLst/>
          </a:lstStyle>
          <a:p>
            <a:pPr eaLnBrk="1" latinLnBrk="0" hangingPunct="1"/>
            <a:r>
              <a:rPr lang="el-GR" smtClean="0"/>
              <a:t>Kλικ για επεξεργασία του τίτλου</a:t>
            </a:r>
            <a:endParaRPr/>
          </a:p>
        </p:txBody>
      </p:sp>
      <p:sp>
        <p:nvSpPr>
          <p:cNvPr id="5" name="Date Placeholder 4"/>
          <p:cNvSpPr>
            <a:spLocks noGrp="1"/>
          </p:cNvSpPr>
          <p:nvPr>
            <p:ph type="dt" sz="half" idx="10"/>
          </p:nvPr>
        </p:nvSpPr>
        <p:spPr/>
        <p:txBody>
          <a:bodyPr/>
          <a:lstStyle>
            <a:extLst/>
          </a:lstStyle>
          <a:p>
            <a:fld id="{F49A8198-4617-485E-9585-4840B69DBBA6}" type="datetime1">
              <a:rPr/>
              <a:pPr/>
              <a:t>30/6/2006</a:t>
            </a:fld>
            <a:endParaRPr kumimoji="0" lang="el-GR"/>
          </a:p>
        </p:txBody>
      </p:sp>
      <p:sp>
        <p:nvSpPr>
          <p:cNvPr id="6" name="Footer Placeholder 5"/>
          <p:cNvSpPr>
            <a:spLocks noGrp="1"/>
          </p:cNvSpPr>
          <p:nvPr>
            <p:ph type="ftr" sz="quarter" idx="11"/>
          </p:nvPr>
        </p:nvSpPr>
        <p:spPr/>
        <p:txBody>
          <a:bodyPr/>
          <a:lstStyle>
            <a:extLst/>
          </a:lstStyle>
          <a:p>
            <a:endParaRPr kumimoji="0" lang="el-GR"/>
          </a:p>
        </p:txBody>
      </p:sp>
      <p:sp>
        <p:nvSpPr>
          <p:cNvPr id="7" name="Slide Number Placeholder 6"/>
          <p:cNvSpPr>
            <a:spLocks noGrp="1"/>
          </p:cNvSpPr>
          <p:nvPr>
            <p:ph type="sldNum" sz="quarter" idx="12"/>
          </p:nvPr>
        </p:nvSpPr>
        <p:spPr/>
        <p:txBody>
          <a:bodyPr/>
          <a:lstStyle>
            <a:lvl1pPr eaLnBrk="1" latinLnBrk="0" hangingPunct="1">
              <a:defRPr kumimoji="0" lang="el-GR">
                <a:solidFill>
                  <a:srgbClr val="FFFFFF"/>
                </a:solidFill>
              </a:defRPr>
            </a:lvl1pPr>
            <a:extLst/>
          </a:lstStyle>
          <a:p>
            <a:fld id="{A3F7CB7D-F184-43C7-B6FD-03D728E1BBFF}" type="slidenum">
              <a:rPr kumimoji="0" lang="el-GR">
                <a:solidFill>
                  <a:srgbClr val="FFFFFF"/>
                </a:solidFill>
              </a:rPr>
              <a:pPr/>
              <a:t>‹#›</a:t>
            </a:fld>
            <a:endParaRPr kumimoji="0" lang="el-GR">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el-GR" sz="1800"/>
            </a:lvl1pPr>
            <a:lvl2pPr eaLnBrk="1" latinLnBrk="0" hangingPunct="1">
              <a:buNone/>
              <a:defRPr kumimoji="0" lang="el-GR" sz="1200"/>
            </a:lvl2pPr>
            <a:lvl3pPr eaLnBrk="1" latinLnBrk="0" hangingPunct="1">
              <a:buNone/>
              <a:defRPr kumimoji="0" lang="el-GR" sz="1000"/>
            </a:lvl3pPr>
            <a:lvl4pPr eaLnBrk="1" latinLnBrk="0" hangingPunct="1">
              <a:buNone/>
              <a:defRPr kumimoji="0" lang="el-GR" sz="900"/>
            </a:lvl4pPr>
            <a:lvl5pPr eaLnBrk="1" latinLnBrk="0" hangingPunct="1">
              <a:buNone/>
              <a:defRPr kumimoji="0" lang="el-GR" sz="900"/>
            </a:lvl5pPr>
            <a:extLst/>
          </a:lstStyle>
          <a:p>
            <a:pPr lvl="0" eaLnBrk="1" latinLnBrk="0" hangingPunct="1"/>
            <a:r>
              <a:rPr lang="el-GR" smtClean="0"/>
              <a:t>Kλικ για επεξεργασία των στυλ του υποδείγματος</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el-GR" sz="3200"/>
            </a:lvl1pPr>
            <a:extLst/>
          </a:lstStyle>
          <a:p>
            <a:r>
              <a:rPr kumimoji="0" lang="el-GR" smtClean="0"/>
              <a:t>Κάντε κλικ στο εικονίδιο για να προσθέσετε μια εικόνα</a:t>
            </a:r>
            <a:endParaRPr kumimoji="0" lang="el-GR"/>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el-GR" sz="1700"/>
            </a:lvl1pPr>
            <a:lvl2pPr eaLnBrk="1" latinLnBrk="0" hangingPunct="1">
              <a:buFontTx/>
              <a:buNone/>
              <a:defRPr kumimoji="0" lang="el-GR" sz="1200"/>
            </a:lvl2pPr>
            <a:lvl3pPr eaLnBrk="1" latinLnBrk="0" hangingPunct="1">
              <a:buFontTx/>
              <a:buNone/>
              <a:defRPr kumimoji="0" lang="el-GR" sz="1000"/>
            </a:lvl3pPr>
            <a:lvl4pPr eaLnBrk="1" latinLnBrk="0" hangingPunct="1">
              <a:buFontTx/>
              <a:buNone/>
              <a:defRPr kumimoji="0" lang="el-GR" sz="900"/>
            </a:lvl4pPr>
            <a:lvl5pPr eaLnBrk="1" latinLnBrk="0" hangingPunct="1">
              <a:buFontTx/>
              <a:buNone/>
              <a:defRPr kumimoji="0" lang="el-GR" sz="900"/>
            </a:lvl5pPr>
            <a:extLst/>
          </a:lstStyle>
          <a:p>
            <a:pPr lvl="0" eaLnBrk="1" latinLnBrk="0" hangingPunct="1"/>
            <a:r>
              <a:rPr lang="el-GR" smtClean="0"/>
              <a:t>Kλικ για επεξεργασία των στυλ του υποδείγματος</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el-GR" sz="2800" b="0">
                <a:solidFill>
                  <a:srgbClr val="FFFFFF"/>
                </a:solidFill>
              </a:defRPr>
            </a:lvl1pPr>
            <a:extLst/>
          </a:lstStyle>
          <a:p>
            <a:pPr eaLnBrk="1" latinLnBrk="0" hangingPunct="1"/>
            <a:r>
              <a:rPr lang="el-GR" smtClean="0"/>
              <a:t>Kλικ για επεξεργασία του τίτλου</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a:pPr/>
              <a:t>30/6/2006</a:t>
            </a:fld>
            <a:endParaRPr kumimoji="0" lang="el-GR"/>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el-GR" sz="2800"/>
            </a:lvl1pPr>
            <a:extLst/>
          </a:lstStyle>
          <a:p>
            <a:pPr algn="ctr"/>
            <a:fld id="{8F82E0A0-C266-4798-8C8F-B9F91E9DA37E}" type="slidenum">
              <a:rPr kumimoji="0" lang="el-GR" sz="2800" b="1">
                <a:solidFill>
                  <a:srgbClr val="FFFFFF"/>
                </a:solidFill>
              </a:rPr>
              <a:pPr algn="ctr"/>
              <a:t>‹#›</a:t>
            </a:fld>
            <a:endParaRPr kumimoji="0" lang="el-GR"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el-GR" sz="1400">
                <a:solidFill>
                  <a:schemeClr val="tx2"/>
                </a:solidFill>
              </a:defRPr>
            </a:lvl1pPr>
            <a:extLst/>
          </a:lstStyle>
          <a:p>
            <a:fld id="{E4606EA6-EFEA-4C30-9264-4F9291A5780D}" type="datetime1">
              <a:rPr/>
              <a:pPr/>
              <a:t>30/6/2006</a:t>
            </a:fld>
            <a:endParaRPr kumimoji="0" lang="el-GR"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el-GR" sz="1400">
                <a:solidFill>
                  <a:schemeClr val="tx2"/>
                </a:solidFill>
              </a:defRPr>
            </a:lvl1pPr>
            <a:extLst/>
          </a:lstStyle>
          <a:p>
            <a:pPr algn="r"/>
            <a:endParaRPr kumimoji="0" lang="el-GR"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el-GR" sz="1400" b="1">
                <a:solidFill>
                  <a:srgbClr val="FFFFFF"/>
                </a:solidFill>
              </a:defRPr>
            </a:lvl1pPr>
            <a:extLst/>
          </a:lstStyle>
          <a:p>
            <a:pPr algn="ctr"/>
            <a:fld id="{8F82E0A0-C266-4798-8C8F-B9F91E9DA37E}" type="slidenum">
              <a:rPr kumimoji="0" lang="el-GR" sz="1400" b="1">
                <a:solidFill>
                  <a:srgbClr val="FFFFFF"/>
                </a:solidFill>
              </a:rPr>
              <a:pPr algn="ctr"/>
              <a:t>‹#›</a:t>
            </a:fld>
            <a:endParaRPr kumimoji="0" lang="el-GR"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el-GR" smtClean="0"/>
              <a:t>Kλικ για επεξεργασία του τίτλου</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txStyles>
    <p:titleStyle>
      <a:lvl1pPr algn="l" rtl="0" eaLnBrk="1" latinLnBrk="0" hangingPunct="1">
        <a:spcBef>
          <a:spcPct val="0"/>
        </a:spcBef>
        <a:buNone/>
        <a:defRPr kumimoji="0" lang="el-G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el-G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l-G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l-G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l-G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l-G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l-G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l-G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l-G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l-GR" sz="1800" kern="1200" baseline="0">
          <a:solidFill>
            <a:schemeClr val="tx1"/>
          </a:solidFill>
          <a:latin typeface="+mn-lt"/>
          <a:ea typeface="+mn-ea"/>
          <a:cs typeface="+mn-cs"/>
        </a:defRPr>
      </a:lvl9pPr>
      <a:extLst/>
    </p:bodyStyle>
    <p:otherStyle>
      <a:lvl1pPr marL="0" algn="l" rtl="0" eaLnBrk="1" latinLnBrk="0" hangingPunct="1">
        <a:defRPr kumimoji="0" lang="el-GR" kern="1200">
          <a:solidFill>
            <a:schemeClr val="tx1"/>
          </a:solidFill>
          <a:latin typeface="+mn-lt"/>
          <a:ea typeface="+mn-ea"/>
          <a:cs typeface="+mn-cs"/>
        </a:defRPr>
      </a:lvl1pPr>
      <a:lvl2pPr marL="457200" algn="l" rtl="0" eaLnBrk="1" latinLnBrk="0" hangingPunct="1">
        <a:defRPr kumimoji="0" lang="el-GR" kern="1200">
          <a:solidFill>
            <a:schemeClr val="tx1"/>
          </a:solidFill>
          <a:latin typeface="+mn-lt"/>
          <a:ea typeface="+mn-ea"/>
          <a:cs typeface="+mn-cs"/>
        </a:defRPr>
      </a:lvl2pPr>
      <a:lvl3pPr marL="914400" algn="l" rtl="0" eaLnBrk="1" latinLnBrk="0" hangingPunct="1">
        <a:defRPr kumimoji="0" lang="el-GR" kern="1200">
          <a:solidFill>
            <a:schemeClr val="tx1"/>
          </a:solidFill>
          <a:latin typeface="+mn-lt"/>
          <a:ea typeface="+mn-ea"/>
          <a:cs typeface="+mn-cs"/>
        </a:defRPr>
      </a:lvl3pPr>
      <a:lvl4pPr marL="1371600" algn="l" rtl="0" eaLnBrk="1" latinLnBrk="0" hangingPunct="1">
        <a:defRPr kumimoji="0" lang="el-GR" kern="1200">
          <a:solidFill>
            <a:schemeClr val="tx1"/>
          </a:solidFill>
          <a:latin typeface="+mn-lt"/>
          <a:ea typeface="+mn-ea"/>
          <a:cs typeface="+mn-cs"/>
        </a:defRPr>
      </a:lvl4pPr>
      <a:lvl5pPr marL="1828800" algn="l" rtl="0" eaLnBrk="1" latinLnBrk="0" hangingPunct="1">
        <a:defRPr kumimoji="0" lang="el-GR" kern="1200">
          <a:solidFill>
            <a:schemeClr val="tx1"/>
          </a:solidFill>
          <a:latin typeface="+mn-lt"/>
          <a:ea typeface="+mn-ea"/>
          <a:cs typeface="+mn-cs"/>
        </a:defRPr>
      </a:lvl5pPr>
      <a:lvl6pPr marL="2286000" algn="l" rtl="0" eaLnBrk="1" latinLnBrk="0" hangingPunct="1">
        <a:defRPr kumimoji="0" lang="el-GR" kern="1200">
          <a:solidFill>
            <a:schemeClr val="tx1"/>
          </a:solidFill>
          <a:latin typeface="+mn-lt"/>
          <a:ea typeface="+mn-ea"/>
          <a:cs typeface="+mn-cs"/>
        </a:defRPr>
      </a:lvl6pPr>
      <a:lvl7pPr marL="2743200" algn="l" rtl="0" eaLnBrk="1" latinLnBrk="0" hangingPunct="1">
        <a:defRPr kumimoji="0" lang="el-GR" kern="1200">
          <a:solidFill>
            <a:schemeClr val="tx1"/>
          </a:solidFill>
          <a:latin typeface="+mn-lt"/>
          <a:ea typeface="+mn-ea"/>
          <a:cs typeface="+mn-cs"/>
        </a:defRPr>
      </a:lvl7pPr>
      <a:lvl8pPr marL="3200400" algn="l" rtl="0" eaLnBrk="1" latinLnBrk="0" hangingPunct="1">
        <a:defRPr kumimoji="0" lang="el-GR" kern="1200">
          <a:solidFill>
            <a:schemeClr val="tx1"/>
          </a:solidFill>
          <a:latin typeface="+mn-lt"/>
          <a:ea typeface="+mn-ea"/>
          <a:cs typeface="+mn-cs"/>
        </a:defRPr>
      </a:lvl8pPr>
      <a:lvl9pPr marL="3657600" algn="l" rtl="0" eaLnBrk="1" latinLnBrk="0" hangingPunct="1">
        <a:defRPr kumimoji="0" lang="el-G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9.xml"/><Relationship Id="rId1" Type="http://schemas.openxmlformats.org/officeDocument/2006/relationships/video" Target="file:///C:\Users\NEKTARIA\Videos\Teamwork%20funny.avi" TargetMode="External"/></Relationships>
</file>

<file path=ppt/slides/_rels/slide2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2.jpe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Data" Target="../diagrams/data1.xml"/><Relationship Id="rId5" Type="http://schemas.openxmlformats.org/officeDocument/2006/relationships/hyperlink" Target="mailto:nmarava@gmail.com" TargetMode="External"/><Relationship Id="rId10" Type="http://schemas.microsoft.com/office/2007/relationships/diagramDrawing" Target="../diagrams/drawing1.xml"/><Relationship Id="rId4" Type="http://schemas.openxmlformats.org/officeDocument/2006/relationships/image" Target="../media/image7.jpeg"/><Relationship Id="rId9"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0.xml"/><Relationship Id="rId1" Type="http://schemas.openxmlformats.org/officeDocument/2006/relationships/video" Target="file:///C:\Users\NEKTARIA\Videos\Photo%20slideshow%20(3).avi"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971600" y="2355726"/>
            <a:ext cx="7776864" cy="1462286"/>
          </a:xfrm>
        </p:spPr>
        <p:txBody>
          <a:bodyPr>
            <a:normAutofit/>
          </a:bodyPr>
          <a:lstStyle>
            <a:extLst/>
          </a:lstStyle>
          <a:p>
            <a:r>
              <a:rPr lang="el-GR" dirty="0" smtClean="0"/>
              <a:t>Η ΑΞΙΟΠΟΙΗΣΗ ΤΟΥ ΜΕΘΟΛΟΓΙΚΟΥ ΕΡΓΑΛΕΙΟΥ </a:t>
            </a:r>
            <a:r>
              <a:rPr lang="en-US" dirty="0" smtClean="0"/>
              <a:t>T SWOT </a:t>
            </a:r>
            <a:r>
              <a:rPr lang="en-US" dirty="0" smtClean="0"/>
              <a:t>ANALYSIS </a:t>
            </a:r>
            <a:endParaRPr lang="el-GR" dirty="0"/>
          </a:p>
        </p:txBody>
      </p:sp>
      <p:sp>
        <p:nvSpPr>
          <p:cNvPr id="5" name="Rectangle 4"/>
          <p:cNvSpPr>
            <a:spLocks noGrp="1"/>
          </p:cNvSpPr>
          <p:nvPr>
            <p:ph type="subTitle" idx="1"/>
          </p:nvPr>
        </p:nvSpPr>
        <p:spPr>
          <a:xfrm>
            <a:off x="251520" y="0"/>
            <a:ext cx="8424936" cy="895028"/>
          </a:xfrm>
        </p:spPr>
        <p:txBody>
          <a:bodyPr>
            <a:normAutofit fontScale="40000" lnSpcReduction="20000"/>
          </a:bodyPr>
          <a:lstStyle>
            <a:extLst/>
          </a:lstStyle>
          <a:p>
            <a:pPr algn="ctr"/>
            <a:r>
              <a:rPr lang="el-GR" b="1" dirty="0" smtClean="0">
                <a:effectLst>
                  <a:outerShdw blurRad="38100" dist="38100" dir="2700000" algn="tl">
                    <a:srgbClr val="000000"/>
                  </a:outerShdw>
                </a:effectLst>
                <a:cs typeface="Times New Roman" pitchFamily="18" charset="0"/>
              </a:rPr>
              <a:t>ΠΑΝΤΕΙΟΝ ΠΑΝΕΠΙΣΤΗΜΙΟ </a:t>
            </a:r>
            <a:endParaRPr lang="en-US" b="1" dirty="0" smtClean="0">
              <a:effectLst>
                <a:outerShdw blurRad="38100" dist="38100" dir="2700000" algn="tl">
                  <a:srgbClr val="000000"/>
                </a:outerShdw>
              </a:effectLst>
              <a:cs typeface="Times New Roman" pitchFamily="18" charset="0"/>
            </a:endParaRPr>
          </a:p>
          <a:p>
            <a:pPr algn="ctr"/>
            <a:r>
              <a:rPr lang="el-GR" b="1" dirty="0" smtClean="0">
                <a:effectLst>
                  <a:outerShdw blurRad="38100" dist="38100" dir="2700000" algn="tl">
                    <a:srgbClr val="000000"/>
                  </a:outerShdw>
                </a:effectLst>
                <a:cs typeface="Times New Roman" pitchFamily="18" charset="0"/>
              </a:rPr>
              <a:t>ΚΟΙΝΩΝΙΚΩΝ &amp; ΠΟΛΙΤΙΚΩΝ ΕΠΙΣΤΗΜΩΝ</a:t>
            </a:r>
            <a:br>
              <a:rPr lang="el-GR" b="1" dirty="0" smtClean="0">
                <a:effectLst>
                  <a:outerShdw blurRad="38100" dist="38100" dir="2700000" algn="tl">
                    <a:srgbClr val="000000"/>
                  </a:outerShdw>
                </a:effectLst>
                <a:cs typeface="Times New Roman" pitchFamily="18" charset="0"/>
              </a:rPr>
            </a:br>
            <a:r>
              <a:rPr lang="el-GR" b="1" dirty="0" smtClean="0">
                <a:effectLst>
                  <a:outerShdw blurRad="38100" dist="38100" dir="2700000" algn="tl">
                    <a:srgbClr val="000000"/>
                  </a:outerShdw>
                </a:effectLst>
                <a:cs typeface="Times New Roman" pitchFamily="18" charset="0"/>
              </a:rPr>
              <a:t>ΤΜΗΜΑ ΟΙΚΟΝΟΜΙΚΗΣ &amp; ΠΕΡΙΦΕΡΕΙΑΚΗΣ ΑΝΑΠΤΥΞΗΣ</a:t>
            </a:r>
          </a:p>
          <a:p>
            <a:pPr algn="ctr"/>
            <a:r>
              <a:rPr lang="el-GR" b="1" dirty="0" smtClean="0">
                <a:effectLst>
                  <a:outerShdw blurRad="38100" dist="38100" dir="2700000" algn="tl">
                    <a:srgbClr val="000000"/>
                  </a:outerShdw>
                </a:effectLst>
                <a:cs typeface="Times New Roman" pitchFamily="18" charset="0"/>
              </a:rPr>
              <a:t>ΤΜΗΜΑ ΟΙΚΟΝΟΜΙΚΗΣ ΚΑΙ ΠΕΡΙΦΕΡΕΙΑΚΗΣ ΑΝΑΠΤΥΞΗΣ</a:t>
            </a:r>
            <a:endParaRPr lang="el-GR" dirty="0"/>
          </a:p>
        </p:txBody>
      </p:sp>
      <p:pic>
        <p:nvPicPr>
          <p:cNvPr id="6" name="3 - Θέση περιεχομένου" descr="swot_analysis01.jpg"/>
          <p:cNvPicPr>
            <a:picLocks noChangeAspect="1"/>
          </p:cNvPicPr>
          <p:nvPr/>
        </p:nvPicPr>
        <p:blipFill>
          <a:blip r:embed="rId3" cstate="print"/>
          <a:srcRect/>
          <a:stretch>
            <a:fillRect/>
          </a:stretch>
        </p:blipFill>
        <p:spPr>
          <a:xfrm>
            <a:off x="1" y="0"/>
            <a:ext cx="2483767" cy="2372784"/>
          </a:xfrm>
          <a:prstGeom prst="rect">
            <a:avLst/>
          </a:prstGeom>
        </p:spPr>
      </p:pic>
      <p:sp>
        <p:nvSpPr>
          <p:cNvPr id="7" name="6 - TextBox"/>
          <p:cNvSpPr txBox="1"/>
          <p:nvPr/>
        </p:nvSpPr>
        <p:spPr>
          <a:xfrm>
            <a:off x="0" y="4659982"/>
            <a:ext cx="4104456" cy="369332"/>
          </a:xfrm>
          <a:prstGeom prst="rect">
            <a:avLst/>
          </a:prstGeom>
          <a:noFill/>
        </p:spPr>
        <p:txBody>
          <a:bodyPr wrap="square" rtlCol="0">
            <a:spAutoFit/>
          </a:bodyPr>
          <a:lstStyle/>
          <a:p>
            <a:r>
              <a:rPr lang="el-GR" dirty="0" smtClean="0"/>
              <a:t> 12 Οκτωβρίου 2012</a:t>
            </a:r>
            <a:endParaRPr lang="el-GR" dirty="0"/>
          </a:p>
        </p:txBody>
      </p:sp>
      <p:sp>
        <p:nvSpPr>
          <p:cNvPr id="8" name="7 - TextBox"/>
          <p:cNvSpPr txBox="1"/>
          <p:nvPr/>
        </p:nvSpPr>
        <p:spPr>
          <a:xfrm>
            <a:off x="2627784" y="4587974"/>
            <a:ext cx="6264696" cy="369332"/>
          </a:xfrm>
          <a:prstGeom prst="rect">
            <a:avLst/>
          </a:prstGeom>
          <a:noFill/>
        </p:spPr>
        <p:txBody>
          <a:bodyPr wrap="square" rtlCol="0">
            <a:spAutoFit/>
          </a:bodyPr>
          <a:lstStyle/>
          <a:p>
            <a:r>
              <a:rPr lang="el-GR" b="1" dirty="0" smtClean="0"/>
              <a:t>Μάθημα: Πολεοδομική </a:t>
            </a:r>
            <a:r>
              <a:rPr lang="el-GR" b="1" dirty="0" smtClean="0"/>
              <a:t>και </a:t>
            </a:r>
            <a:r>
              <a:rPr lang="el-GR" b="1" dirty="0" smtClean="0"/>
              <a:t>Οικιστική </a:t>
            </a:r>
            <a:r>
              <a:rPr lang="el-GR" b="1" dirty="0" smtClean="0"/>
              <a:t>Ανάπτυξη</a:t>
            </a:r>
            <a:r>
              <a:rPr lang="en-US" b="1" dirty="0" smtClean="0"/>
              <a:t> </a:t>
            </a:r>
            <a:r>
              <a:rPr lang="el-GR" b="1" dirty="0" smtClean="0"/>
              <a:t>και Πολιτική</a:t>
            </a:r>
            <a:endParaRPr lang="el-G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Τίτλος"/>
          <p:cNvSpPr>
            <a:spLocks noGrp="1"/>
          </p:cNvSpPr>
          <p:nvPr>
            <p:ph type="title"/>
          </p:nvPr>
        </p:nvSpPr>
        <p:spPr/>
        <p:txBody>
          <a:bodyPr/>
          <a:lstStyle/>
          <a:p>
            <a:r>
              <a:rPr lang="el-GR" dirty="0" smtClean="0">
                <a:latin typeface="Calibri" pitchFamily="34" charset="0"/>
              </a:rPr>
              <a:t> </a:t>
            </a:r>
            <a:r>
              <a:rPr lang="en-US" dirty="0" smtClean="0"/>
              <a:t>SWOT or TOWS Analysis </a:t>
            </a:r>
            <a:endParaRPr lang="el-GR" dirty="0" smtClean="0">
              <a:latin typeface="Calibri" pitchFamily="34" charset="0"/>
            </a:endParaRPr>
          </a:p>
        </p:txBody>
      </p:sp>
      <p:sp>
        <p:nvSpPr>
          <p:cNvPr id="3" name="2 - Θέση περιεχομένου"/>
          <p:cNvSpPr>
            <a:spLocks noGrp="1"/>
          </p:cNvSpPr>
          <p:nvPr>
            <p:ph sz="quarter" idx="4294967295"/>
          </p:nvPr>
        </p:nvSpPr>
        <p:spPr>
          <a:xfrm>
            <a:off x="609600" y="1352550"/>
            <a:ext cx="3886200" cy="3268266"/>
          </a:xfrm>
          <a:prstGeom prst="rect">
            <a:avLst/>
          </a:prstGeom>
        </p:spPr>
        <p:txBody>
          <a:bodyPr>
            <a:normAutofit fontScale="85000" lnSpcReduction="20000"/>
          </a:bodyPr>
          <a:lstStyle/>
          <a:p>
            <a:pPr marL="320040" indent="-320040" fontAlgn="auto">
              <a:spcAft>
                <a:spcPts val="0"/>
              </a:spcAft>
              <a:buFont typeface="Wingdings"/>
              <a:buChar char=""/>
              <a:defRPr/>
            </a:pPr>
            <a:r>
              <a:rPr lang="en-US" dirty="0" smtClean="0"/>
              <a:t>TOWS Analysis </a:t>
            </a:r>
            <a:r>
              <a:rPr dirty="0" smtClean="0"/>
              <a:t>είναι μια παραλλαγή της  μεθόδου της </a:t>
            </a:r>
            <a:r>
              <a:rPr lang="en-US" dirty="0" smtClean="0"/>
              <a:t>, SWOT Analysis. TOWS and SWOT </a:t>
            </a:r>
            <a:r>
              <a:rPr dirty="0" smtClean="0"/>
              <a:t> είναι οι συντμήσεις  διαφορετικών  κατηγοριοποιήσεων των λέξεων </a:t>
            </a:r>
            <a:r>
              <a:rPr lang="en-US" dirty="0" smtClean="0"/>
              <a:t> Strengths, Weaknesses, Opportunities and Threats. </a:t>
            </a:r>
          </a:p>
          <a:p>
            <a:pPr marL="320040" indent="-320040" fontAlgn="auto">
              <a:spcAft>
                <a:spcPts val="0"/>
              </a:spcAft>
              <a:buFont typeface="Wingdings"/>
              <a:buChar char=""/>
              <a:defRPr/>
            </a:pPr>
            <a:endParaRPr dirty="0"/>
          </a:p>
        </p:txBody>
      </p:sp>
      <p:sp>
        <p:nvSpPr>
          <p:cNvPr id="4" name="3 - Θέση περιεχομένου"/>
          <p:cNvSpPr>
            <a:spLocks noGrp="1"/>
          </p:cNvSpPr>
          <p:nvPr>
            <p:ph sz="quarter" idx="4294967295"/>
          </p:nvPr>
        </p:nvSpPr>
        <p:spPr>
          <a:xfrm>
            <a:off x="4845050" y="1352550"/>
            <a:ext cx="3886200" cy="3268266"/>
          </a:xfrm>
          <a:prstGeom prst="rect">
            <a:avLst/>
          </a:prstGeom>
        </p:spPr>
        <p:txBody>
          <a:bodyPr>
            <a:normAutofit fontScale="85000" lnSpcReduction="10000"/>
          </a:bodyPr>
          <a:lstStyle/>
          <a:p>
            <a:pPr marL="320040" indent="-320040" fontAlgn="auto">
              <a:spcAft>
                <a:spcPts val="0"/>
              </a:spcAft>
              <a:buFont typeface="Wingdings"/>
              <a:buChar char=""/>
              <a:defRPr/>
            </a:pPr>
            <a:r>
              <a:rPr dirty="0" smtClean="0"/>
              <a:t> Τ= </a:t>
            </a:r>
            <a:r>
              <a:rPr lang="en-US" dirty="0" smtClean="0"/>
              <a:t>threats</a:t>
            </a:r>
          </a:p>
          <a:p>
            <a:pPr marL="320040" indent="-320040" fontAlgn="auto">
              <a:spcAft>
                <a:spcPts val="0"/>
              </a:spcAft>
              <a:buFont typeface="Wingdings"/>
              <a:buChar char=""/>
              <a:defRPr/>
            </a:pPr>
            <a:r>
              <a:rPr lang="en-US" dirty="0" smtClean="0"/>
              <a:t>O=Opportunities</a:t>
            </a:r>
          </a:p>
          <a:p>
            <a:pPr marL="320040" indent="-320040" fontAlgn="auto">
              <a:spcAft>
                <a:spcPts val="0"/>
              </a:spcAft>
              <a:buFont typeface="Wingdings"/>
              <a:buChar char=""/>
              <a:defRPr/>
            </a:pPr>
            <a:r>
              <a:rPr lang="en-US" dirty="0" smtClean="0"/>
              <a:t>W= Weaknesses</a:t>
            </a:r>
          </a:p>
          <a:p>
            <a:pPr marL="320040" indent="-320040" fontAlgn="auto">
              <a:spcAft>
                <a:spcPts val="0"/>
              </a:spcAft>
              <a:buFont typeface="Wingdings"/>
              <a:buChar char=""/>
              <a:defRPr/>
            </a:pPr>
            <a:r>
              <a:rPr lang="en-US" dirty="0" smtClean="0"/>
              <a:t>S= Strengths.</a:t>
            </a:r>
            <a:endParaRPr dirty="0" smtClean="0"/>
          </a:p>
          <a:p>
            <a:pPr marL="320040" indent="-320040" fontAlgn="auto">
              <a:spcAft>
                <a:spcPts val="0"/>
              </a:spcAft>
              <a:buFont typeface="Wingdings"/>
              <a:buNone/>
              <a:defRPr/>
            </a:pPr>
            <a:r>
              <a:rPr dirty="0" smtClean="0"/>
              <a:t> 	</a:t>
            </a:r>
            <a:r>
              <a:rPr lang="en-US" dirty="0" smtClean="0"/>
              <a:t>TOWS </a:t>
            </a:r>
            <a:r>
              <a:rPr dirty="0" smtClean="0"/>
              <a:t> δίνει έμφαση στο εξωτερικό περιβάλλον ενώ </a:t>
            </a:r>
            <a:r>
              <a:rPr lang="en-US" dirty="0" smtClean="0"/>
              <a:t> SWOT</a:t>
            </a:r>
            <a:r>
              <a:rPr dirty="0" smtClean="0"/>
              <a:t> δίνει έμφαση στο εσωτερικό </a:t>
            </a:r>
            <a:r>
              <a:rPr lang="en-US" dirty="0" smtClean="0"/>
              <a:t>.</a:t>
            </a: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sz="half" idx="4294967295"/>
          </p:nvPr>
        </p:nvSpPr>
        <p:spPr>
          <a:xfrm>
            <a:off x="609600" y="1352552"/>
            <a:ext cx="7994848" cy="3451446"/>
          </a:xfrm>
          <a:prstGeom prst="rect">
            <a:avLst/>
          </a:prstGeom>
        </p:spPr>
        <p:txBody>
          <a:bodyPr>
            <a:normAutofit fontScale="92500" lnSpcReduction="10000"/>
          </a:bodyPr>
          <a:lstStyle/>
          <a:p>
            <a:pPr>
              <a:buNone/>
            </a:pPr>
            <a:r>
              <a:rPr lang="en-US" dirty="0" smtClean="0"/>
              <a:t>SWOT or TOWS analysis </a:t>
            </a:r>
            <a:r>
              <a:rPr lang="el-GR" dirty="0" smtClean="0"/>
              <a:t> αποτελεί σημαντικό εργαλείο για να κατανοήσετε τις στρατηγικές επιλογές που έχετε , απαντώντας στις εξής ερωτήσεις: </a:t>
            </a:r>
            <a:endParaRPr lang="en-US" dirty="0" smtClean="0"/>
          </a:p>
          <a:p>
            <a:r>
              <a:rPr lang="el-GR" dirty="0" smtClean="0"/>
              <a:t> πώς θα εκμεταλλευτείς   τις δυνάμεις σου;</a:t>
            </a:r>
            <a:endParaRPr lang="en-US" dirty="0" smtClean="0"/>
          </a:p>
          <a:p>
            <a:r>
              <a:rPr lang="el-GR" dirty="0" smtClean="0"/>
              <a:t> Πώς θα περιορίσεις ή παρακάμψεις τις αδυναμίες σου; </a:t>
            </a:r>
            <a:endParaRPr lang="en-US" dirty="0" smtClean="0"/>
          </a:p>
          <a:p>
            <a:r>
              <a:rPr lang="el-GR" dirty="0" smtClean="0"/>
              <a:t> Πώς θα εκμεταλλευτείς τις ευκαιρίες ;</a:t>
            </a:r>
            <a:endParaRPr lang="en-US" dirty="0" smtClean="0"/>
          </a:p>
          <a:p>
            <a:r>
              <a:rPr lang="el-GR" dirty="0" smtClean="0"/>
              <a:t> Πώς θα διαχειριστείς τις απειλές ;</a:t>
            </a:r>
            <a:endParaRPr lang="en-US" dirty="0" smtClean="0"/>
          </a:p>
          <a:p>
            <a:endParaRPr lang="el-GR" dirty="0"/>
          </a:p>
        </p:txBody>
      </p:sp>
      <p:sp>
        <p:nvSpPr>
          <p:cNvPr id="2" name="1 - Τίτλος"/>
          <p:cNvSpPr>
            <a:spLocks noGrp="1"/>
          </p:cNvSpPr>
          <p:nvPr>
            <p:ph type="title"/>
          </p:nvPr>
        </p:nvSpPr>
        <p:spPr/>
        <p:txBody>
          <a:bodyPr/>
          <a:lstStyle/>
          <a:p>
            <a:r>
              <a:rPr lang="el-GR" dirty="0" smtClean="0"/>
              <a:t>  </a:t>
            </a:r>
            <a:endParaRPr lang="el-GR" dirty="0"/>
          </a:p>
        </p:txBody>
      </p:sp>
      <p:sp>
        <p:nvSpPr>
          <p:cNvPr id="6" name="5 - TextBox"/>
          <p:cNvSpPr txBox="1"/>
          <p:nvPr/>
        </p:nvSpPr>
        <p:spPr>
          <a:xfrm>
            <a:off x="899592" y="267495"/>
            <a:ext cx="7056784" cy="830997"/>
          </a:xfrm>
          <a:prstGeom prst="rect">
            <a:avLst/>
          </a:prstGeom>
          <a:noFill/>
        </p:spPr>
        <p:txBody>
          <a:bodyPr wrap="square" rtlCol="0">
            <a:spAutoFit/>
          </a:bodyPr>
          <a:lstStyle/>
          <a:p>
            <a:pPr algn="ctr"/>
            <a:r>
              <a:rPr lang="el-GR" dirty="0" smtClean="0"/>
              <a:t> </a:t>
            </a:r>
            <a:r>
              <a:rPr lang="el-GR" sz="2400" b="1" dirty="0" smtClean="0"/>
              <a:t>ΒΑΣΙΚΑ ΕΡΩΤΗΜΑΤΑ ΓΙΑ ΤΗΝ ΕΠΙΤΥΧΗ ΧΡΗΣΗ ΤΗΣ ΜΕΘΟΔΟΥ </a:t>
            </a:r>
            <a:endParaRPr lang="el-G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117872"/>
            <a:ext cx="8534400" cy="438150"/>
          </a:xfrm>
        </p:spPr>
        <p:txBody>
          <a:bodyPr>
            <a:normAutofit fontScale="90000"/>
          </a:bodyPr>
          <a:lstStyle/>
          <a:p>
            <a:pPr fontAlgn="auto">
              <a:spcAft>
                <a:spcPts val="0"/>
              </a:spcAft>
              <a:defRPr/>
            </a:pPr>
            <a:r>
              <a:rPr lang="el-GR" dirty="0" smtClean="0"/>
              <a:t/>
            </a:r>
            <a:br>
              <a:rPr lang="el-GR" dirty="0" smtClean="0"/>
            </a:br>
            <a:r>
              <a:rPr lang="el-GR" dirty="0" smtClean="0"/>
              <a:t/>
            </a:r>
            <a:br>
              <a:rPr lang="el-GR" dirty="0" smtClean="0"/>
            </a:br>
            <a:r>
              <a:rPr lang="el-GR" sz="3100" dirty="0" smtClean="0"/>
              <a:t>μήτρα SWOT/ – Διαμόρφωση  4 τύπων στρατηγικών</a:t>
            </a:r>
            <a:endParaRPr lang="el-GR" dirty="0"/>
          </a:p>
        </p:txBody>
      </p:sp>
      <p:graphicFrame>
        <p:nvGraphicFramePr>
          <p:cNvPr id="4" name="Group 123"/>
          <p:cNvGraphicFramePr>
            <a:graphicFrameLocks/>
          </p:cNvGraphicFramePr>
          <p:nvPr/>
        </p:nvGraphicFramePr>
        <p:xfrm>
          <a:off x="467544" y="483518"/>
          <a:ext cx="8352928" cy="4071997"/>
        </p:xfrm>
        <a:graphic>
          <a:graphicData uri="http://schemas.openxmlformats.org/drawingml/2006/table">
            <a:tbl>
              <a:tblPr>
                <a:tableStyleId>{C4B1156A-380E-4F78-BDF5-A606A8083BF9}</a:tableStyleId>
              </a:tblPr>
              <a:tblGrid>
                <a:gridCol w="953323"/>
                <a:gridCol w="1143483"/>
                <a:gridCol w="3111390"/>
                <a:gridCol w="3144732"/>
              </a:tblGrid>
              <a:tr h="1376639">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500" u="none" strike="noStrike" cap="none" normalizeH="0" baseline="0" dirty="0" smtClean="0">
                          <a:ln>
                            <a:noFill/>
                          </a:ln>
                          <a:solidFill>
                            <a:schemeClr val="bg1"/>
                          </a:solidFill>
                          <a:effectLst/>
                        </a:rPr>
                        <a:t>Εξωτερικό Περιβάλλον</a:t>
                      </a:r>
                    </a:p>
                  </a:txBody>
                  <a:tcPr marT="34290" marB="34290" vert="vert" horzOverflow="overflow">
                    <a:solidFill>
                      <a:schemeClr val="accent1">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u="none" strike="noStrike" cap="none" normalizeH="0" baseline="0" dirty="0" smtClean="0">
                          <a:ln>
                            <a:noFill/>
                          </a:ln>
                          <a:effectLst/>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u="none" strike="noStrike" cap="none" normalizeH="0" baseline="0" dirty="0" smtClean="0">
                          <a:ln>
                            <a:noFill/>
                          </a:ln>
                          <a:effectLst/>
                        </a:rPr>
                        <a:t>       </a:t>
                      </a:r>
                      <a:r>
                        <a:rPr kumimoji="0" lang="el-GR" sz="1500" u="none" strike="noStrike" cap="none" normalizeH="0" baseline="0" dirty="0" smtClean="0">
                          <a:ln>
                            <a:noFill/>
                          </a:ln>
                          <a:solidFill>
                            <a:schemeClr val="bg1"/>
                          </a:solidFill>
                          <a:effectLst/>
                        </a:rPr>
                        <a:t>Απειλές</a:t>
                      </a:r>
                      <a:r>
                        <a:rPr kumimoji="0" lang="el-GR" sz="1500" u="none" strike="noStrike" cap="none" normalizeH="0" baseline="0" dirty="0" smtClean="0">
                          <a:ln>
                            <a:noFill/>
                          </a:ln>
                          <a:effectLst/>
                        </a:rPr>
                        <a:t> </a:t>
                      </a:r>
                      <a:endParaRPr kumimoji="0" lang="el-GR" sz="15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T="34290" marB="34290" vert="vert" horzOverflow="overflow">
                    <a:solidFill>
                      <a:schemeClr val="accent1">
                        <a:lumMod val="50000"/>
                      </a:schemeClr>
                    </a:solidFill>
                  </a:tcPr>
                </a:tc>
                <a:tc>
                  <a:txBody>
                    <a:bodyPr/>
                    <a:lstStyle/>
                    <a:p>
                      <a:r>
                        <a:rPr kumimoji="0" lang="el-GR" sz="1400" u="sng" kern="1200" baseline="0" dirty="0" smtClean="0"/>
                        <a:t>Επιφυλακτικές στρατηγικές  (</a:t>
                      </a:r>
                      <a:r>
                        <a:rPr kumimoji="0" lang="en-US" sz="1400" u="sng" kern="1200" baseline="0" dirty="0" smtClean="0"/>
                        <a:t>S-T</a:t>
                      </a:r>
                      <a:r>
                        <a:rPr kumimoji="0" lang="el-GR" sz="1400" u="sng" kern="1200" baseline="0" dirty="0" smtClean="0"/>
                        <a:t>)</a:t>
                      </a:r>
                      <a:endParaRPr kumimoji="0" lang="en-US" sz="1400" u="sng" kern="1200" baseline="0" dirty="0" smtClean="0"/>
                    </a:p>
                    <a:p>
                      <a:r>
                        <a:rPr kumimoji="0" lang="el-GR" sz="1400" kern="1200" baseline="0" dirty="0" smtClean="0"/>
                        <a:t>εκμετάλλευση των ισχυρών σημείων για να αποφευχθούν ή να μειωθούν οι απειλές</a:t>
                      </a: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34290" marB="34290" horzOverflow="overflow"/>
                </a:tc>
                <a:tc>
                  <a:txBody>
                    <a:bodyPr/>
                    <a:lstStyle/>
                    <a:p>
                      <a:r>
                        <a:rPr kumimoji="0" lang="el-GR" sz="1400" u="sng" kern="1200" baseline="0" dirty="0" smtClean="0"/>
                        <a:t>Αμυντικές στρατηγικές </a:t>
                      </a:r>
                      <a:r>
                        <a:rPr kumimoji="0" lang="en-US" sz="1400" u="sng" kern="1200" baseline="0" dirty="0" smtClean="0"/>
                        <a:t>W-T</a:t>
                      </a:r>
                    </a:p>
                    <a:p>
                      <a:r>
                        <a:rPr kumimoji="0" lang="el-GR" sz="1400" kern="1200" baseline="0" dirty="0" smtClean="0"/>
                        <a:t>αμυντικές τακτικές για να περιοριστούν τα αδύναμα σημεία και να αποφευχθούν οι απειλές</a:t>
                      </a: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34290" marB="34290" horzOverflow="overflow"/>
                </a:tc>
              </a:tr>
              <a:tr h="1681599">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500" u="none" strike="noStrike" cap="none" normalizeH="0" baseline="0" dirty="0" smtClean="0">
                        <a:ln>
                          <a:noFill/>
                        </a:ln>
                        <a:effectLst/>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u="none" strike="noStrike" cap="none" normalizeH="0" baseline="0" dirty="0" smtClean="0">
                          <a:ln>
                            <a:noFill/>
                          </a:ln>
                          <a:effectLst/>
                        </a:rPr>
                        <a:t>      </a:t>
                      </a:r>
                      <a:r>
                        <a:rPr kumimoji="0" lang="el-GR" sz="1500" u="none" strike="noStrike" cap="none" normalizeH="0" baseline="0" dirty="0" smtClean="0">
                          <a:ln>
                            <a:noFill/>
                          </a:ln>
                          <a:solidFill>
                            <a:schemeClr val="bg1"/>
                          </a:solidFill>
                          <a:effectLst/>
                        </a:rPr>
                        <a:t>Ευκαιρίες </a:t>
                      </a:r>
                      <a:endParaRPr kumimoji="0" lang="el-GR" sz="1500" b="1" i="0" u="none" strike="noStrike" cap="none" normalizeH="0" baseline="0" dirty="0" smtClean="0">
                        <a:ln>
                          <a:noFill/>
                        </a:ln>
                        <a:solidFill>
                          <a:schemeClr val="bg1"/>
                        </a:solidFill>
                        <a:effectLst/>
                        <a:latin typeface="Times New Roman" pitchFamily="18" charset="0"/>
                        <a:cs typeface="Times New Roman" pitchFamily="18" charset="0"/>
                      </a:endParaRPr>
                    </a:p>
                  </a:txBody>
                  <a:tcPr marT="34290" marB="34290" vert="vert" horzOverflow="overflow">
                    <a:solidFill>
                      <a:schemeClr val="accent1">
                        <a:lumMod val="50000"/>
                      </a:schemeClr>
                    </a:solidFill>
                  </a:tcPr>
                </a:tc>
                <a:tc>
                  <a:txBody>
                    <a:bodyPr/>
                    <a:lstStyle/>
                    <a:p>
                      <a:r>
                        <a:rPr kumimoji="0" lang="el-GR" sz="1600" u="sng" kern="1200" baseline="0" dirty="0" smtClean="0"/>
                        <a:t> Δυναμικές Στρατηγικές  (</a:t>
                      </a:r>
                      <a:r>
                        <a:rPr kumimoji="0" lang="en-US" sz="1600" u="sng" kern="1200" baseline="0" dirty="0" smtClean="0"/>
                        <a:t>S-O</a:t>
                      </a:r>
                      <a:r>
                        <a:rPr kumimoji="0" lang="el-GR" sz="1600" u="sng" kern="1200" baseline="0" dirty="0" smtClean="0"/>
                        <a:t>)</a:t>
                      </a:r>
                      <a:endParaRPr kumimoji="0" lang="en-US" sz="1600" u="sng" kern="1200" baseline="0" dirty="0" smtClean="0"/>
                    </a:p>
                    <a:p>
                      <a:r>
                        <a:rPr kumimoji="0" lang="el-GR" sz="1600" kern="1200" baseline="0" dirty="0" smtClean="0"/>
                        <a:t>εκμετάλλευση των ισχυρών σημείων για να αξιοποιηθούν οι ευκαιρίες	</a:t>
                      </a: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34290" marB="34290" horzOverflow="overflow"/>
                </a:tc>
                <a:tc>
                  <a:txBody>
                    <a:bodyPr/>
                    <a:lstStyle/>
                    <a:p>
                      <a:r>
                        <a:rPr kumimoji="0" lang="el-GR" sz="1400" u="sng" kern="1200" baseline="0" dirty="0" smtClean="0"/>
                        <a:t>Προσεγμένων προσαρμογών και βελτιώσεων ( </a:t>
                      </a:r>
                      <a:r>
                        <a:rPr kumimoji="0" lang="en-US" sz="1400" u="sng" kern="1200" baseline="0" dirty="0" smtClean="0"/>
                        <a:t>W-O</a:t>
                      </a:r>
                      <a:r>
                        <a:rPr kumimoji="0" lang="el-GR" sz="1400" u="sng" kern="1200" baseline="0" dirty="0" smtClean="0"/>
                        <a:t>)</a:t>
                      </a:r>
                      <a:endParaRPr kumimoji="0" lang="en-US" sz="1400" u="sng" kern="1200" baseline="0" dirty="0" smtClean="0"/>
                    </a:p>
                    <a:p>
                      <a:r>
                        <a:rPr kumimoji="0" lang="el-GR" sz="1400" kern="1200" baseline="0" dirty="0" smtClean="0"/>
                        <a:t>βελτίωση των αδύναμων σημείων που εμποδίζουν την αξιοποίηση των ευκαιριών</a:t>
                      </a:r>
                      <a:r>
                        <a:rPr kumimoji="0" lang="el-GR" sz="1800" kern="1200" baseline="0" dirty="0" smtClean="0"/>
                        <a:t>	</a:t>
                      </a: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T="34290" marB="34290" horzOverflow="overflow"/>
                </a:tc>
              </a:tr>
              <a:tr h="455975">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Arial" charset="0"/>
                        <a:cs typeface="Arial" charset="0"/>
                      </a:endParaRPr>
                    </a:p>
                  </a:txBody>
                  <a:tcPr marT="34290" marB="34290" horzOverflow="overflow"/>
                </a:tc>
                <a:tc rowSpan="2" h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u="none" strike="noStrike" cap="none" normalizeH="0" baseline="0" dirty="0" smtClean="0">
                          <a:ln>
                            <a:noFill/>
                          </a:ln>
                          <a:effectLst/>
                        </a:rPr>
                        <a:t>ΔΥΝΑΜΕΙΣ</a:t>
                      </a:r>
                      <a:endParaRPr kumimoji="0" lang="el-GR" sz="1500" b="1" i="0" u="none" strike="noStrike" cap="none" normalizeH="0" baseline="0" dirty="0" smtClean="0">
                        <a:ln>
                          <a:noFill/>
                        </a:ln>
                        <a:solidFill>
                          <a:schemeClr val="tx1"/>
                        </a:solidFill>
                        <a:effectLst/>
                        <a:latin typeface="Arial" charset="0"/>
                        <a:cs typeface="Arial" charset="0"/>
                      </a:endParaRPr>
                    </a:p>
                  </a:txBody>
                  <a:tcPr marT="34290" marB="34290" horzOverflow="overflow">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500" u="none" strike="noStrike" cap="none" normalizeH="0" baseline="0" dirty="0" smtClean="0">
                          <a:ln>
                            <a:noFill/>
                          </a:ln>
                          <a:effectLst/>
                        </a:rPr>
                        <a:t>Αδυναμίες </a:t>
                      </a:r>
                      <a:endParaRPr kumimoji="0" lang="el-GR" sz="1500" b="1" i="0" u="none" strike="noStrike" cap="none" normalizeH="0" baseline="0" dirty="0" smtClean="0">
                        <a:ln>
                          <a:noFill/>
                        </a:ln>
                        <a:solidFill>
                          <a:schemeClr val="tx1"/>
                        </a:solidFill>
                        <a:effectLst/>
                        <a:latin typeface="Arial" charset="0"/>
                        <a:cs typeface="Arial" charset="0"/>
                      </a:endParaRPr>
                    </a:p>
                  </a:txBody>
                  <a:tcPr marT="34290" marB="34290" horzOverflow="overflow">
                    <a:solidFill>
                      <a:schemeClr val="bg2">
                        <a:lumMod val="75000"/>
                      </a:schemeClr>
                    </a:solidFill>
                  </a:tcPr>
                </a:tc>
              </a:tr>
              <a:tr h="557784">
                <a:tc gridSpan="2" vMerge="1">
                  <a:txBody>
                    <a:bodyPr/>
                    <a:lstStyle/>
                    <a:p>
                      <a:endParaRPr lang="el-GR"/>
                    </a:p>
                  </a:txBody>
                  <a:tcPr/>
                </a:tc>
                <a:tc hMerge="1" vMerge="1">
                  <a:txBody>
                    <a:bodyPr/>
                    <a:lstStyle/>
                    <a:p>
                      <a:endParaRPr lang="el-GR"/>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u="none" strike="noStrike" cap="none" normalizeH="0" baseline="0" dirty="0" smtClean="0">
                        <a:ln>
                          <a:noFill/>
                        </a:ln>
                        <a:effectLs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400" u="none" strike="noStrike" cap="none" spc="300" normalizeH="0" baseline="0" dirty="0" smtClean="0">
                          <a:ln>
                            <a:noFill/>
                          </a:ln>
                          <a:effectLst/>
                        </a:rPr>
                        <a:t>Εσωτερικό περιβάλλον </a:t>
                      </a:r>
                      <a:endParaRPr kumimoji="0" lang="el-GR" sz="1400" b="1" i="0" u="none" strike="noStrike" cap="none" spc="300" normalizeH="0" baseline="0" dirty="0" smtClean="0">
                        <a:ln>
                          <a:noFill/>
                        </a:ln>
                        <a:solidFill>
                          <a:schemeClr val="tx1"/>
                        </a:solidFill>
                        <a:effectLst/>
                        <a:latin typeface="Arial" charset="0"/>
                        <a:cs typeface="Arial" charset="0"/>
                      </a:endParaRPr>
                    </a:p>
                  </a:txBody>
                  <a:tcPr marT="34290" marB="34290" horzOverflow="overflow">
                    <a:solidFill>
                      <a:schemeClr val="bg2">
                        <a:lumMod val="75000"/>
                      </a:schemeClr>
                    </a:solidFill>
                  </a:tcPr>
                </a:tc>
                <a:tc hMerge="1">
                  <a:txBody>
                    <a:bodyPr/>
                    <a:lstStyle/>
                    <a:p>
                      <a:endParaRPr lang="el-GR"/>
                    </a:p>
                  </a:txBody>
                  <a:tcPr/>
                </a:tc>
              </a:tr>
            </a:tbl>
          </a:graphicData>
        </a:graphic>
      </p:graphicFrame>
      <p:sp>
        <p:nvSpPr>
          <p:cNvPr id="5" name="1 - Τίτλος"/>
          <p:cNvSpPr txBox="1">
            <a:spLocks/>
          </p:cNvSpPr>
          <p:nvPr/>
        </p:nvSpPr>
        <p:spPr>
          <a:xfrm>
            <a:off x="323850" y="4407694"/>
            <a:ext cx="8534400" cy="573881"/>
          </a:xfrm>
          <a:prstGeom prst="rect">
            <a:avLst/>
          </a:prstGeom>
        </p:spPr>
        <p:style>
          <a:lnRef idx="3">
            <a:schemeClr val="lt1"/>
          </a:lnRef>
          <a:fillRef idx="1">
            <a:schemeClr val="accent1"/>
          </a:fillRef>
          <a:effectRef idx="1">
            <a:schemeClr val="accent1"/>
          </a:effectRef>
          <a:fontRef idx="minor">
            <a:schemeClr val="lt1"/>
          </a:fontRef>
        </p:style>
        <p:txBody>
          <a:bodyPr anchor="ctr">
            <a:normAutofit fontScale="52500" lnSpcReduction="20000"/>
          </a:bodyPr>
          <a:lstStyle/>
          <a:p>
            <a:pPr algn="ctr" fontAlgn="auto">
              <a:spcAft>
                <a:spcPts val="0"/>
              </a:spcAft>
              <a:defRPr/>
            </a:pPr>
            <a:r>
              <a:rPr lang="el-GR" sz="4400"/>
              <a:t/>
            </a:r>
            <a:br>
              <a:rPr lang="el-GR" sz="4400"/>
            </a:br>
            <a:r>
              <a:rPr lang="el-GR" sz="3100"/>
              <a:t>Μήτρα SWOT – Διαμόρφωση  4 τύπων εναλλακτικών στρατηγικών</a:t>
            </a:r>
            <a:endParaRPr lang="el-GR"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 Τίτλος"/>
          <p:cNvSpPr>
            <a:spLocks noGrp="1"/>
          </p:cNvSpPr>
          <p:nvPr>
            <p:ph type="title"/>
          </p:nvPr>
        </p:nvSpPr>
        <p:spPr/>
        <p:txBody>
          <a:bodyPr>
            <a:normAutofit fontScale="90000"/>
          </a:bodyPr>
          <a:lstStyle/>
          <a:p>
            <a:r>
              <a:rPr lang="el-GR" smtClean="0">
                <a:latin typeface="Bookman Old Style" pitchFamily="18" charset="0"/>
              </a:rPr>
              <a:t>Άσκηση: </a:t>
            </a:r>
            <a:r>
              <a:rPr lang="en-US" smtClean="0"/>
              <a:t>SWOT Analysis</a:t>
            </a:r>
            <a:endParaRPr lang="el-GR" smtClean="0">
              <a:latin typeface="Bookman Old Style" pitchFamily="18" charset="0"/>
            </a:endParaRPr>
          </a:p>
        </p:txBody>
      </p:sp>
      <p:sp>
        <p:nvSpPr>
          <p:cNvPr id="3" name="2 - Θέση κειμένου"/>
          <p:cNvSpPr>
            <a:spLocks noGrp="1"/>
          </p:cNvSpPr>
          <p:nvPr>
            <p:ph type="body" idx="1"/>
          </p:nvPr>
        </p:nvSpPr>
        <p:spPr/>
        <p:txBody>
          <a:bodyPr>
            <a:normAutofit fontScale="85000" lnSpcReduction="10000"/>
          </a:bodyPr>
          <a:lstStyle/>
          <a:p>
            <a:pPr marL="320040" indent="-320040" fontAlgn="auto">
              <a:spcAft>
                <a:spcPts val="0"/>
              </a:spcAft>
              <a:buFont typeface="Wingdings"/>
              <a:buNone/>
              <a:defRPr/>
            </a:pPr>
            <a:r>
              <a:rPr dirty="0" smtClean="0"/>
              <a:t>Καλείστε </a:t>
            </a:r>
            <a:r>
              <a:rPr lang="en-US" dirty="0" smtClean="0"/>
              <a:t> </a:t>
            </a:r>
            <a:r>
              <a:rPr dirty="0" smtClean="0"/>
              <a:t>να  κατασκευάσετε τον πίνακα </a:t>
            </a:r>
            <a:r>
              <a:rPr lang="en-US" dirty="0" smtClean="0"/>
              <a:t>SWOT Analysis</a:t>
            </a:r>
            <a:r>
              <a:rPr dirty="0" smtClean="0"/>
              <a:t>, να τον μετασχηματίσετε σε </a:t>
            </a:r>
            <a:r>
              <a:rPr lang="en-US" dirty="0" smtClean="0"/>
              <a:t>TOWS </a:t>
            </a:r>
            <a:r>
              <a:rPr dirty="0" smtClean="0"/>
              <a:t>καθώς και να διαμορφώσετε  την μήτρα των  4 στρατηγικών </a:t>
            </a:r>
            <a:endParaRPr lang="en-US" dirty="0" smtClean="0"/>
          </a:p>
          <a:p>
            <a:pPr marL="320040" indent="-320040" fontAlgn="auto">
              <a:spcAft>
                <a:spcPts val="0"/>
              </a:spcAft>
              <a:buFont typeface="Wingdings"/>
              <a:buNone/>
              <a:defRPr/>
            </a:pPr>
            <a:endParaRP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3 - TextBox"/>
          <p:cNvSpPr txBox="1">
            <a:spLocks noChangeArrowheads="1"/>
          </p:cNvSpPr>
          <p:nvPr/>
        </p:nvSpPr>
        <p:spPr bwMode="auto">
          <a:xfrm>
            <a:off x="827088" y="339328"/>
            <a:ext cx="7632700" cy="461665"/>
          </a:xfrm>
          <a:prstGeom prst="rect">
            <a:avLst/>
          </a:prstGeom>
          <a:noFill/>
          <a:ln w="9525">
            <a:noFill/>
            <a:miter lim="800000"/>
            <a:headEnd/>
            <a:tailEnd/>
          </a:ln>
        </p:spPr>
        <p:txBody>
          <a:bodyPr>
            <a:spAutoFit/>
          </a:bodyPr>
          <a:lstStyle/>
          <a:p>
            <a:r>
              <a:rPr lang="el-GR">
                <a:latin typeface="Calibri" pitchFamily="34" charset="0"/>
              </a:rPr>
              <a:t> </a:t>
            </a:r>
            <a:r>
              <a:rPr lang="el-GR" sz="2400">
                <a:latin typeface="Calibri" pitchFamily="34" charset="0"/>
              </a:rPr>
              <a:t>Μελέτη περίπτωσης </a:t>
            </a:r>
            <a:r>
              <a:rPr lang="en-US" sz="2400">
                <a:latin typeface="Tw Cen MT" pitchFamily="34" charset="0"/>
              </a:rPr>
              <a:t>SWOT Analysis </a:t>
            </a:r>
            <a:r>
              <a:rPr lang="el-GR" sz="2400">
                <a:latin typeface="Calibri" pitchFamily="34" charset="0"/>
              </a:rPr>
              <a:t>Δ/νης Υγιειονομικού  </a:t>
            </a:r>
            <a:endParaRPr lang="el-GR">
              <a:latin typeface="Calibri" pitchFamily="34" charset="0"/>
            </a:endParaRPr>
          </a:p>
        </p:txBody>
      </p:sp>
      <p:sp>
        <p:nvSpPr>
          <p:cNvPr id="5" name="4 - TextBox"/>
          <p:cNvSpPr txBox="1"/>
          <p:nvPr/>
        </p:nvSpPr>
        <p:spPr>
          <a:xfrm>
            <a:off x="250825" y="915591"/>
            <a:ext cx="4826000" cy="3970318"/>
          </a:xfrm>
          <a:prstGeom prst="rect">
            <a:avLst/>
          </a:prstGeom>
        </p:spPr>
        <p:style>
          <a:lnRef idx="3">
            <a:schemeClr val="lt1"/>
          </a:lnRef>
          <a:fillRef idx="1">
            <a:schemeClr val="accent1"/>
          </a:fillRef>
          <a:effectRef idx="1">
            <a:schemeClr val="accent1"/>
          </a:effectRef>
          <a:fontRef idx="minor">
            <a:schemeClr val="lt1"/>
          </a:fontRef>
        </p:style>
        <p:txBody>
          <a:bodyPr>
            <a:spAutoFit/>
          </a:bodyPr>
          <a:lstStyle/>
          <a:p>
            <a:pPr fontAlgn="auto">
              <a:spcBef>
                <a:spcPts val="0"/>
              </a:spcBef>
              <a:spcAft>
                <a:spcPts val="0"/>
              </a:spcAft>
              <a:defRPr/>
            </a:pPr>
            <a:r>
              <a:rPr lang="el-GR" dirty="0"/>
              <a:t> </a:t>
            </a:r>
            <a:endParaRPr lang="el-GR" b="1" dirty="0"/>
          </a:p>
          <a:p>
            <a:pPr marL="342900" indent="-342900" fontAlgn="auto">
              <a:spcBef>
                <a:spcPts val="0"/>
              </a:spcBef>
              <a:spcAft>
                <a:spcPts val="0"/>
              </a:spcAft>
              <a:buFont typeface="+mj-lt"/>
              <a:buAutoNum type="arabicPeriod"/>
              <a:defRPr/>
            </a:pPr>
            <a:r>
              <a:rPr lang="el-GR" dirty="0"/>
              <a:t>Ανάπτυξη νέων τεχνολογιών με αντικείμενο την παροχή υπηρεσιών υγείας</a:t>
            </a:r>
          </a:p>
          <a:p>
            <a:pPr marL="342900" indent="-342900" fontAlgn="auto">
              <a:spcBef>
                <a:spcPts val="0"/>
              </a:spcBef>
              <a:spcAft>
                <a:spcPts val="0"/>
              </a:spcAft>
              <a:buFont typeface="+mj-lt"/>
              <a:buAutoNum type="arabicPeriod"/>
              <a:defRPr/>
            </a:pPr>
            <a:r>
              <a:rPr lang="el-GR" dirty="0"/>
              <a:t>έγκριση κονδυλίου πρόσληψης ελεγκτών ιατρών και φαρμακοποιών</a:t>
            </a:r>
          </a:p>
          <a:p>
            <a:pPr marL="342900" indent="-342900" fontAlgn="auto">
              <a:spcBef>
                <a:spcPts val="0"/>
              </a:spcBef>
              <a:spcAft>
                <a:spcPts val="0"/>
              </a:spcAft>
              <a:buFont typeface="+mj-lt"/>
              <a:buAutoNum type="arabicPeriod"/>
              <a:defRPr/>
            </a:pPr>
            <a:r>
              <a:rPr lang="el-GR" dirty="0"/>
              <a:t>ομόνοια σχέσεων διευθυντή –υπαλλήλου</a:t>
            </a:r>
          </a:p>
          <a:p>
            <a:pPr marL="342900" indent="-342900" fontAlgn="auto">
              <a:spcBef>
                <a:spcPts val="0"/>
              </a:spcBef>
              <a:spcAft>
                <a:spcPts val="0"/>
              </a:spcAft>
              <a:buFont typeface="+mj-lt"/>
              <a:buAutoNum type="arabicPeriod"/>
              <a:defRPr/>
            </a:pPr>
            <a:r>
              <a:rPr lang="el-GR" dirty="0"/>
              <a:t>ευελιξία σε ζητήματα διαχείρισης νέων εργασιών και μη προγραμματισμένου όγκου εργασίας</a:t>
            </a:r>
          </a:p>
          <a:p>
            <a:pPr marL="342900" indent="-342900" fontAlgn="auto">
              <a:spcBef>
                <a:spcPts val="0"/>
              </a:spcBef>
              <a:spcAft>
                <a:spcPts val="0"/>
              </a:spcAft>
              <a:buFont typeface="+mj-lt"/>
              <a:buAutoNum type="arabicPeriod"/>
              <a:defRPr/>
            </a:pPr>
            <a:r>
              <a:rPr lang="el-GR" dirty="0"/>
              <a:t> Δυνατότητα απόκτησης προσωπικού μέσω επιδοτούμενης ανεργίας</a:t>
            </a:r>
          </a:p>
          <a:p>
            <a:pPr marL="342900" indent="-342900" fontAlgn="auto">
              <a:spcBef>
                <a:spcPts val="0"/>
              </a:spcBef>
              <a:spcAft>
                <a:spcPts val="0"/>
              </a:spcAft>
              <a:buFont typeface="+mj-lt"/>
              <a:buAutoNum type="arabicPeriod"/>
              <a:defRPr/>
            </a:pPr>
            <a:r>
              <a:rPr lang="el-GR" dirty="0"/>
              <a:t>Πολυπλοκότητα οργανωτικού σχήματος  Δ/</a:t>
            </a:r>
            <a:r>
              <a:rPr lang="el-GR" dirty="0" err="1"/>
              <a:t>νσης</a:t>
            </a:r>
            <a:r>
              <a:rPr lang="el-GR" dirty="0"/>
              <a:t> με τομείς υγείας  </a:t>
            </a:r>
          </a:p>
          <a:p>
            <a:pPr fontAlgn="auto">
              <a:spcBef>
                <a:spcPts val="0"/>
              </a:spcBef>
              <a:spcAft>
                <a:spcPts val="0"/>
              </a:spcAft>
              <a:defRPr/>
            </a:pPr>
            <a:endParaRPr lang="el-GR" dirty="0"/>
          </a:p>
        </p:txBody>
      </p:sp>
      <p:sp>
        <p:nvSpPr>
          <p:cNvPr id="6" name="5 - TextBox"/>
          <p:cNvSpPr txBox="1"/>
          <p:nvPr/>
        </p:nvSpPr>
        <p:spPr>
          <a:xfrm>
            <a:off x="5292726" y="987029"/>
            <a:ext cx="3851275" cy="397031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342900" indent="-342900" fontAlgn="auto">
              <a:spcBef>
                <a:spcPts val="0"/>
              </a:spcBef>
              <a:spcAft>
                <a:spcPts val="0"/>
              </a:spcAft>
              <a:buFont typeface="+mj-lt"/>
              <a:buAutoNum type="arabicPeriod"/>
              <a:defRPr/>
            </a:pPr>
            <a:r>
              <a:rPr lang="el-GR" dirty="0"/>
              <a:t>   Εστίαση σε μηχανογραφημένες εφαρμογές </a:t>
            </a:r>
          </a:p>
          <a:p>
            <a:pPr marL="342900" indent="-342900" fontAlgn="auto">
              <a:spcBef>
                <a:spcPts val="0"/>
              </a:spcBef>
              <a:spcAft>
                <a:spcPts val="0"/>
              </a:spcAft>
              <a:buFont typeface="+mj-lt"/>
              <a:buAutoNum type="arabicPeriod"/>
              <a:defRPr/>
            </a:pPr>
            <a:r>
              <a:rPr lang="el-GR" dirty="0"/>
              <a:t>Η δημοσιονομική πολιτική περιορίζει τη δυνατότητα πρόσληψης νέου ανθρωπίνου δυναμικού</a:t>
            </a:r>
          </a:p>
          <a:p>
            <a:pPr marL="342900" indent="-342900" fontAlgn="auto">
              <a:spcBef>
                <a:spcPts val="0"/>
              </a:spcBef>
              <a:spcAft>
                <a:spcPts val="0"/>
              </a:spcAft>
              <a:buFont typeface="+mj-lt"/>
              <a:buAutoNum type="arabicPeriod"/>
              <a:defRPr/>
            </a:pPr>
            <a:r>
              <a:rPr lang="el-GR" dirty="0"/>
              <a:t>διαφορετικότητα εργασιακής κουλτούρας</a:t>
            </a:r>
          </a:p>
          <a:p>
            <a:pPr marL="342900" indent="-342900" fontAlgn="auto">
              <a:spcBef>
                <a:spcPts val="0"/>
              </a:spcBef>
              <a:spcAft>
                <a:spcPts val="0"/>
              </a:spcAft>
              <a:buFont typeface="+mj-lt"/>
              <a:buAutoNum type="arabicPeriod"/>
              <a:defRPr/>
            </a:pPr>
            <a:r>
              <a:rPr lang="el-GR" dirty="0"/>
              <a:t> κίνδυνος έλλειψης έμπειρου προσωπικού λόγω συνταξιοδότησης</a:t>
            </a:r>
            <a:endParaRPr lang="en-US" dirty="0"/>
          </a:p>
          <a:p>
            <a:pPr marL="342900" indent="-342900" fontAlgn="auto">
              <a:spcBef>
                <a:spcPts val="0"/>
              </a:spcBef>
              <a:spcAft>
                <a:spcPts val="0"/>
              </a:spcAft>
              <a:buFont typeface="+mj-lt"/>
              <a:buAutoNum type="arabicPeriod"/>
              <a:defRPr/>
            </a:pPr>
            <a:r>
              <a:rPr lang="el-GR" dirty="0"/>
              <a:t>επιτυχής εδραιωμένη συνεργασία και  άτυπες διαδικασίες για την εκπλήρωση των καθηκόντων</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857250"/>
          </a:xfrm>
        </p:spPr>
        <p:txBody>
          <a:bodyPr>
            <a:normAutofit fontScale="90000"/>
          </a:bodyPr>
          <a:lstStyle/>
          <a:p>
            <a:pPr eaLnBrk="1" hangingPunct="1">
              <a:defRPr/>
            </a:pPr>
            <a:r>
              <a:rPr lang="el-GR" sz="3200" b="1" dirty="0" smtClean="0">
                <a:solidFill>
                  <a:schemeClr val="accent1"/>
                </a:solidFill>
                <a:effectLst>
                  <a:outerShdw blurRad="38100" dist="38100" dir="2700000" algn="tl">
                    <a:srgbClr val="000000"/>
                  </a:outerShdw>
                </a:effectLst>
                <a:latin typeface="+mn-lt"/>
                <a:cs typeface="Times New Roman" pitchFamily="18" charset="0"/>
              </a:rPr>
              <a:t>Ποιος είναι  ο σκοπός της ανάλυσης </a:t>
            </a:r>
            <a:r>
              <a:rPr lang="en-US" sz="3200" b="1" dirty="0" smtClean="0">
                <a:solidFill>
                  <a:schemeClr val="accent1"/>
                </a:solidFill>
                <a:effectLst>
                  <a:outerShdw blurRad="38100" dist="38100" dir="2700000" algn="tl">
                    <a:srgbClr val="000000"/>
                  </a:outerShdw>
                </a:effectLst>
                <a:latin typeface="+mn-lt"/>
                <a:cs typeface="Times New Roman" pitchFamily="18" charset="0"/>
              </a:rPr>
              <a:t>SWOT</a:t>
            </a:r>
            <a:r>
              <a:rPr lang="el-GR" sz="3200" b="1" dirty="0" smtClean="0">
                <a:solidFill>
                  <a:schemeClr val="accent1"/>
                </a:solidFill>
                <a:effectLst>
                  <a:outerShdw blurRad="38100" dist="38100" dir="2700000" algn="tl">
                    <a:srgbClr val="000000"/>
                  </a:outerShdw>
                </a:effectLst>
                <a:latin typeface="+mn-lt"/>
                <a:cs typeface="Times New Roman" pitchFamily="18" charset="0"/>
              </a:rPr>
              <a:t> στα πλαίσια του αστικού σχεδιασμού;</a:t>
            </a:r>
          </a:p>
        </p:txBody>
      </p:sp>
      <p:sp>
        <p:nvSpPr>
          <p:cNvPr id="4099" name="Rectangle 3"/>
          <p:cNvSpPr>
            <a:spLocks noGrp="1" noChangeArrowheads="1"/>
          </p:cNvSpPr>
          <p:nvPr>
            <p:ph type="body" idx="1"/>
          </p:nvPr>
        </p:nvSpPr>
        <p:spPr>
          <a:xfrm>
            <a:off x="251521" y="1491630"/>
            <a:ext cx="6264695" cy="3456384"/>
          </a:xfrm>
        </p:spPr>
        <p:txBody>
          <a:bodyPr>
            <a:normAutofit fontScale="85000" lnSpcReduction="20000"/>
          </a:bodyPr>
          <a:lstStyle/>
          <a:p>
            <a:pPr algn="just" eaLnBrk="1" hangingPunct="1">
              <a:buFontTx/>
              <a:buNone/>
              <a:defRPr/>
            </a:pPr>
            <a:r>
              <a:rPr lang="el-GR" sz="2400" b="1" dirty="0" smtClean="0">
                <a:solidFill>
                  <a:schemeClr val="accent1"/>
                </a:solidFill>
                <a:effectLst>
                  <a:outerShdw blurRad="38100" dist="38100" dir="2700000" algn="tl">
                    <a:srgbClr val="000000"/>
                  </a:outerShdw>
                </a:effectLst>
                <a:cs typeface="Times New Roman" pitchFamily="18" charset="0"/>
              </a:rPr>
              <a:t> </a:t>
            </a:r>
            <a:r>
              <a:rPr lang="el-GR" sz="2400" b="1" dirty="0" smtClean="0">
                <a:solidFill>
                  <a:schemeClr val="accent1"/>
                </a:solidFill>
                <a:latin typeface="Arial Narrow" pitchFamily="34" charset="0"/>
                <a:cs typeface="Times New Roman" pitchFamily="18" charset="0"/>
              </a:rPr>
              <a:t>ΣΥΝΟΠΤΙΚΗ ΚΑΙ ΕΜΠΕΡΙΣΤΑΤΩΜΕΝΗ ΓΝΩΣΗ ΤΗΣ ΑΝΑΛΥΣΗΣ ΠΡΟΚΕΙΜΕΝΟΥ ΝΑ ΕΠΙΤΕΥΧΘΕΙ</a:t>
            </a:r>
            <a:r>
              <a:rPr lang="el-GR" sz="2400" b="1" dirty="0" smtClean="0">
                <a:solidFill>
                  <a:schemeClr val="accent1"/>
                </a:solidFill>
                <a:cs typeface="Times New Roman" pitchFamily="18" charset="0"/>
              </a:rPr>
              <a:t>:</a:t>
            </a:r>
          </a:p>
          <a:p>
            <a:pPr eaLnBrk="1" hangingPunct="1">
              <a:buFont typeface="Wingdings" pitchFamily="2" charset="2"/>
              <a:buChar char="ü"/>
              <a:defRPr/>
            </a:pPr>
            <a:r>
              <a:rPr lang="el-GR" sz="2400" b="1" dirty="0" smtClean="0">
                <a:solidFill>
                  <a:schemeClr val="accent1"/>
                </a:solidFill>
                <a:effectLst>
                  <a:outerShdw blurRad="38100" dist="38100" dir="2700000" algn="tl">
                    <a:srgbClr val="000000"/>
                  </a:outerShdw>
                </a:effectLst>
                <a:cs typeface="Times New Roman" pitchFamily="18" charset="0"/>
              </a:rPr>
              <a:t>Αποτελεσματική και ταυτόχρονη </a:t>
            </a:r>
            <a:endParaRPr lang="en-US" sz="2400" b="1" dirty="0" smtClean="0">
              <a:solidFill>
                <a:schemeClr val="accent1"/>
              </a:solidFill>
              <a:effectLst>
                <a:outerShdw blurRad="38100" dist="38100" dir="2700000" algn="tl">
                  <a:srgbClr val="000000"/>
                </a:outerShdw>
              </a:effectLst>
              <a:cs typeface="Times New Roman" pitchFamily="18" charset="0"/>
            </a:endParaRPr>
          </a:p>
          <a:p>
            <a:pPr eaLnBrk="1" hangingPunct="1">
              <a:buFontTx/>
              <a:buNone/>
              <a:defRPr/>
            </a:pPr>
            <a:r>
              <a:rPr lang="en-US" sz="2400" b="1" dirty="0" smtClean="0">
                <a:solidFill>
                  <a:schemeClr val="accent1"/>
                </a:solidFill>
                <a:effectLst>
                  <a:outerShdw blurRad="38100" dist="38100" dir="2700000" algn="tl">
                    <a:srgbClr val="000000"/>
                  </a:outerShdw>
                </a:effectLst>
                <a:cs typeface="Times New Roman" pitchFamily="18" charset="0"/>
              </a:rPr>
              <a:t>    1. </a:t>
            </a:r>
            <a:r>
              <a:rPr lang="el-GR" sz="2400" b="1" dirty="0" smtClean="0">
                <a:solidFill>
                  <a:schemeClr val="accent1"/>
                </a:solidFill>
                <a:effectLst>
                  <a:outerShdw blurRad="38100" dist="38100" dir="2700000" algn="tl">
                    <a:srgbClr val="000000"/>
                  </a:outerShdw>
                </a:effectLst>
                <a:cs typeface="Times New Roman" pitchFamily="18" charset="0"/>
              </a:rPr>
              <a:t>ενίσχυση των  θετικών στοιχείων </a:t>
            </a:r>
            <a:r>
              <a:rPr lang="en-US" sz="2400" b="1" dirty="0" smtClean="0">
                <a:solidFill>
                  <a:schemeClr val="accent1"/>
                </a:solidFill>
                <a:effectLst>
                  <a:outerShdw blurRad="38100" dist="38100" dir="2700000" algn="tl">
                    <a:srgbClr val="000000"/>
                  </a:outerShdw>
                </a:effectLst>
                <a:cs typeface="Times New Roman" pitchFamily="18" charset="0"/>
              </a:rPr>
              <a:t> </a:t>
            </a:r>
            <a:r>
              <a:rPr lang="el-GR" sz="2400" b="1" dirty="0" smtClean="0">
                <a:solidFill>
                  <a:schemeClr val="accent1"/>
                </a:solidFill>
                <a:effectLst>
                  <a:outerShdw blurRad="38100" dist="38100" dir="2700000" algn="tl">
                    <a:srgbClr val="000000"/>
                  </a:outerShdw>
                </a:effectLst>
                <a:cs typeface="Times New Roman" pitchFamily="18" charset="0"/>
              </a:rPr>
              <a:t>της εσωτερικής ανάλυσης  ( </a:t>
            </a:r>
            <a:r>
              <a:rPr lang="el-GR" sz="2400" b="1" dirty="0" err="1" smtClean="0">
                <a:solidFill>
                  <a:schemeClr val="accent1"/>
                </a:solidFill>
                <a:effectLst>
                  <a:outerShdw blurRad="38100" dist="38100" dir="2700000" algn="tl">
                    <a:srgbClr val="000000"/>
                  </a:outerShdw>
                </a:effectLst>
                <a:cs typeface="Times New Roman" pitchFamily="18" charset="0"/>
              </a:rPr>
              <a:t>λ.χ</a:t>
            </a:r>
            <a:r>
              <a:rPr lang="el-GR" sz="2400" b="1" dirty="0" smtClean="0">
                <a:solidFill>
                  <a:schemeClr val="accent1"/>
                </a:solidFill>
                <a:effectLst>
                  <a:outerShdw blurRad="38100" dist="38100" dir="2700000" algn="tl">
                    <a:srgbClr val="000000"/>
                  </a:outerShdw>
                </a:effectLst>
                <a:cs typeface="Times New Roman" pitchFamily="18" charset="0"/>
              </a:rPr>
              <a:t> τα πλεονεκτήματα  της αστικής περιοχής για τη συγκεκριμένη δράση ) και των </a:t>
            </a:r>
            <a:r>
              <a:rPr lang="el-GR" sz="2400" b="1" dirty="0" smtClean="0">
                <a:solidFill>
                  <a:srgbClr val="FFFF00"/>
                </a:solidFill>
                <a:effectLst>
                  <a:outerShdw blurRad="38100" dist="38100" dir="2700000" algn="tl">
                    <a:srgbClr val="000000"/>
                  </a:outerShdw>
                </a:effectLst>
                <a:cs typeface="Times New Roman" pitchFamily="18" charset="0"/>
              </a:rPr>
              <a:t>ευκαιριών</a:t>
            </a:r>
            <a:r>
              <a:rPr lang="el-GR" sz="2400" b="1" dirty="0" smtClean="0">
                <a:solidFill>
                  <a:schemeClr val="accent1"/>
                </a:solidFill>
                <a:effectLst>
                  <a:outerShdw blurRad="38100" dist="38100" dir="2700000" algn="tl">
                    <a:srgbClr val="000000"/>
                  </a:outerShdw>
                </a:effectLst>
                <a:cs typeface="Times New Roman" pitchFamily="18" charset="0"/>
              </a:rPr>
              <a:t> που προσφέρει το </a:t>
            </a:r>
            <a:r>
              <a:rPr lang="el-GR" sz="2400" b="1" u="sng" dirty="0" smtClean="0">
                <a:solidFill>
                  <a:schemeClr val="accent1"/>
                </a:solidFill>
                <a:effectLst>
                  <a:outerShdw blurRad="38100" dist="38100" dir="2700000" algn="tl">
                    <a:srgbClr val="000000"/>
                  </a:outerShdw>
                </a:effectLst>
                <a:cs typeface="Times New Roman" pitchFamily="18" charset="0"/>
              </a:rPr>
              <a:t>εξωτερικό περιβάλλον</a:t>
            </a:r>
            <a:r>
              <a:rPr lang="el-GR" sz="2400" b="1" dirty="0" smtClean="0">
                <a:solidFill>
                  <a:schemeClr val="accent1"/>
                </a:solidFill>
                <a:effectLst>
                  <a:outerShdw blurRad="38100" dist="38100" dir="2700000" algn="tl">
                    <a:srgbClr val="000000"/>
                  </a:outerShdw>
                </a:effectLst>
                <a:cs typeface="Times New Roman" pitchFamily="18" charset="0"/>
              </a:rPr>
              <a:t>, </a:t>
            </a:r>
            <a:endParaRPr lang="en-US" sz="2400" b="1" dirty="0" smtClean="0">
              <a:solidFill>
                <a:schemeClr val="accent1"/>
              </a:solidFill>
              <a:effectLst>
                <a:outerShdw blurRad="38100" dist="38100" dir="2700000" algn="tl">
                  <a:srgbClr val="000000"/>
                </a:outerShdw>
              </a:effectLst>
              <a:cs typeface="Times New Roman" pitchFamily="18" charset="0"/>
            </a:endParaRPr>
          </a:p>
          <a:p>
            <a:pPr eaLnBrk="1" hangingPunct="1">
              <a:buFontTx/>
              <a:buNone/>
              <a:defRPr/>
            </a:pPr>
            <a:endParaRPr lang="en-US" sz="2400" b="1" dirty="0" smtClean="0">
              <a:solidFill>
                <a:schemeClr val="accent1"/>
              </a:solidFill>
              <a:effectLst>
                <a:outerShdw blurRad="38100" dist="38100" dir="2700000" algn="tl">
                  <a:srgbClr val="000000"/>
                </a:outerShdw>
              </a:effectLst>
              <a:cs typeface="Times New Roman" pitchFamily="18" charset="0"/>
            </a:endParaRPr>
          </a:p>
          <a:p>
            <a:pPr eaLnBrk="1" hangingPunct="1">
              <a:buFontTx/>
              <a:buNone/>
              <a:defRPr/>
            </a:pPr>
            <a:r>
              <a:rPr lang="en-US" sz="2400" b="1" dirty="0" smtClean="0">
                <a:solidFill>
                  <a:schemeClr val="accent1"/>
                </a:solidFill>
                <a:effectLst>
                  <a:outerShdw blurRad="38100" dist="38100" dir="2700000" algn="tl">
                    <a:srgbClr val="000000"/>
                  </a:outerShdw>
                </a:effectLst>
                <a:cs typeface="Times New Roman" pitchFamily="18" charset="0"/>
              </a:rPr>
              <a:t>    2. </a:t>
            </a:r>
            <a:r>
              <a:rPr lang="el-GR" sz="2400" b="1" dirty="0" smtClean="0">
                <a:solidFill>
                  <a:schemeClr val="accent1"/>
                </a:solidFill>
                <a:effectLst>
                  <a:outerShdw blurRad="38100" dist="38100" dir="2700000" algn="tl">
                    <a:srgbClr val="000000"/>
                  </a:outerShdw>
                </a:effectLst>
                <a:cs typeface="Times New Roman" pitchFamily="18" charset="0"/>
              </a:rPr>
              <a:t>με προσπάθειες εξάλειψης ή μείωσης των</a:t>
            </a:r>
            <a:r>
              <a:rPr lang="el-GR" sz="2400" b="1" dirty="0" smtClean="0">
                <a:solidFill>
                  <a:srgbClr val="00CC00"/>
                </a:solidFill>
                <a:effectLst>
                  <a:outerShdw blurRad="38100" dist="38100" dir="2700000" algn="tl">
                    <a:srgbClr val="000000"/>
                  </a:outerShdw>
                </a:effectLst>
                <a:cs typeface="Times New Roman" pitchFamily="18" charset="0"/>
              </a:rPr>
              <a:t> </a:t>
            </a:r>
            <a:r>
              <a:rPr lang="el-GR" sz="2400" b="1" dirty="0" smtClean="0">
                <a:solidFill>
                  <a:schemeClr val="accent1"/>
                </a:solidFill>
                <a:effectLst>
                  <a:outerShdw blurRad="38100" dist="38100" dir="2700000" algn="tl">
                    <a:srgbClr val="000000"/>
                  </a:outerShdw>
                </a:effectLst>
                <a:cs typeface="Times New Roman" pitchFamily="18" charset="0"/>
              </a:rPr>
              <a:t>εσωτερικών</a:t>
            </a:r>
            <a:r>
              <a:rPr lang="el-GR" sz="2400" b="1" dirty="0" smtClean="0">
                <a:solidFill>
                  <a:srgbClr val="00CC00"/>
                </a:solidFill>
                <a:effectLst>
                  <a:outerShdw blurRad="38100" dist="38100" dir="2700000" algn="tl">
                    <a:srgbClr val="000000"/>
                  </a:outerShdw>
                </a:effectLst>
                <a:cs typeface="Times New Roman" pitchFamily="18" charset="0"/>
              </a:rPr>
              <a:t> αδυναμιών</a:t>
            </a:r>
            <a:r>
              <a:rPr lang="el-GR" sz="2400" b="1" dirty="0" smtClean="0">
                <a:solidFill>
                  <a:schemeClr val="accent1"/>
                </a:solidFill>
                <a:effectLst>
                  <a:outerShdw blurRad="38100" dist="38100" dir="2700000" algn="tl">
                    <a:srgbClr val="000000"/>
                  </a:outerShdw>
                </a:effectLst>
                <a:cs typeface="Times New Roman" pitchFamily="18" charset="0"/>
              </a:rPr>
              <a:t> και αντιμετώπισης των</a:t>
            </a:r>
            <a:r>
              <a:rPr lang="el-GR" sz="2400" b="1" dirty="0" smtClean="0">
                <a:solidFill>
                  <a:srgbClr val="CC3399"/>
                </a:solidFill>
                <a:effectLst>
                  <a:outerShdw blurRad="38100" dist="38100" dir="2700000" algn="tl">
                    <a:srgbClr val="000000"/>
                  </a:outerShdw>
                </a:effectLst>
                <a:cs typeface="Times New Roman" pitchFamily="18" charset="0"/>
              </a:rPr>
              <a:t> </a:t>
            </a:r>
            <a:r>
              <a:rPr lang="el-GR" sz="2400" b="1" dirty="0" smtClean="0">
                <a:solidFill>
                  <a:srgbClr val="00CC00"/>
                </a:solidFill>
                <a:effectLst>
                  <a:outerShdw blurRad="38100" dist="38100" dir="2700000" algn="tl">
                    <a:srgbClr val="000000"/>
                  </a:outerShdw>
                </a:effectLst>
                <a:cs typeface="Times New Roman" pitchFamily="18" charset="0"/>
              </a:rPr>
              <a:t>απειλών</a:t>
            </a:r>
            <a:r>
              <a:rPr lang="el-GR" sz="2400" b="1" dirty="0" smtClean="0">
                <a:solidFill>
                  <a:schemeClr val="accent1"/>
                </a:solidFill>
                <a:effectLst>
                  <a:outerShdw blurRad="38100" dist="38100" dir="2700000" algn="tl">
                    <a:srgbClr val="000000"/>
                  </a:outerShdw>
                </a:effectLst>
                <a:cs typeface="Times New Roman" pitchFamily="18" charset="0"/>
              </a:rPr>
              <a:t> που προέρχονται από το </a:t>
            </a:r>
            <a:r>
              <a:rPr lang="el-GR" sz="2400" b="1" u="sng" dirty="0" smtClean="0">
                <a:solidFill>
                  <a:schemeClr val="accent1"/>
                </a:solidFill>
                <a:effectLst>
                  <a:outerShdw blurRad="38100" dist="38100" dir="2700000" algn="tl">
                    <a:srgbClr val="000000"/>
                  </a:outerShdw>
                </a:effectLst>
                <a:cs typeface="Times New Roman" pitchFamily="18" charset="0"/>
              </a:rPr>
              <a:t>εξωτερικό περιβάλλον.</a:t>
            </a:r>
          </a:p>
        </p:txBody>
      </p:sp>
      <p:sp>
        <p:nvSpPr>
          <p:cNvPr id="7" name="6 - TextBox"/>
          <p:cNvSpPr txBox="1"/>
          <p:nvPr/>
        </p:nvSpPr>
        <p:spPr>
          <a:xfrm>
            <a:off x="7020272" y="1491630"/>
            <a:ext cx="1656184" cy="147732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l-GR" dirty="0" smtClean="0"/>
              <a:t> Απώτερος στόχος η λήψη αποφάσεων  και ανάληψης δράσεων </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
            <a:ext cx="8229600" cy="573881"/>
          </a:xfrm>
        </p:spPr>
        <p:txBody>
          <a:bodyPr>
            <a:normAutofit fontScale="90000"/>
          </a:bodyPr>
          <a:lstStyle/>
          <a:p>
            <a:pPr eaLnBrk="1" hangingPunct="1">
              <a:defRPr/>
            </a:pPr>
            <a:r>
              <a:rPr lang="el-GR" sz="3200" b="1" dirty="0" smtClean="0">
                <a:solidFill>
                  <a:schemeClr val="accent1"/>
                </a:solidFill>
                <a:effectLst>
                  <a:outerShdw blurRad="38100" dist="38100" dir="2700000" algn="tl">
                    <a:srgbClr val="000000"/>
                  </a:outerShdw>
                </a:effectLst>
                <a:cs typeface="Times New Roman" pitchFamily="18" charset="0"/>
              </a:rPr>
              <a:t>Βασικές διαστάσεις της ανάλυσης</a:t>
            </a:r>
          </a:p>
        </p:txBody>
      </p:sp>
      <p:graphicFrame>
        <p:nvGraphicFramePr>
          <p:cNvPr id="5243" name="Group 123"/>
          <p:cNvGraphicFramePr>
            <a:graphicFrameLocks noGrp="1"/>
          </p:cNvGraphicFramePr>
          <p:nvPr>
            <p:ph sz="half" idx="4294967295"/>
          </p:nvPr>
        </p:nvGraphicFramePr>
        <p:xfrm>
          <a:off x="468314" y="627460"/>
          <a:ext cx="7991475" cy="3960021"/>
        </p:xfrm>
        <a:graphic>
          <a:graphicData uri="http://schemas.openxmlformats.org/drawingml/2006/table">
            <a:tbl>
              <a:tblPr/>
              <a:tblGrid>
                <a:gridCol w="1998662"/>
                <a:gridCol w="1998663"/>
                <a:gridCol w="1995487"/>
                <a:gridCol w="1998663"/>
              </a:tblGrid>
              <a:tr h="1071563">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500" b="1" i="0" u="none" strike="noStrike" cap="none" normalizeH="0" baseline="0" dirty="0" smtClean="0">
                          <a:ln>
                            <a:noFill/>
                          </a:ln>
                          <a:solidFill>
                            <a:schemeClr val="tx1"/>
                          </a:solidFill>
                          <a:effectLst/>
                          <a:latin typeface="Times New Roman" pitchFamily="18" charset="0"/>
                          <a:cs typeface="Times New Roman" pitchFamily="18" charset="0"/>
                        </a:rPr>
                        <a:t>Εξωτερικό περιβάλλον</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b="1" i="1"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b="1" i="1" u="none" strike="noStrike" cap="none" normalizeH="0" baseline="0" dirty="0" smtClean="0">
                          <a:ln>
                            <a:noFill/>
                          </a:ln>
                          <a:solidFill>
                            <a:schemeClr val="tx1"/>
                          </a:solidFill>
                          <a:effectLst/>
                          <a:latin typeface="Times New Roman" pitchFamily="18" charset="0"/>
                          <a:cs typeface="Times New Roman" pitchFamily="18" charset="0"/>
                        </a:rPr>
                        <a:t>       Απειλές (-)</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accent3">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Δράσεις αντιμετώπισης</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800" b="1" i="0" u="none" strike="noStrike" cap="none" normalizeH="0" baseline="0" dirty="0" smtClean="0">
                          <a:ln>
                            <a:noFill/>
                          </a:ln>
                          <a:solidFill>
                            <a:schemeClr val="accent2">
                              <a:lumMod val="60000"/>
                              <a:lumOff val="40000"/>
                            </a:schemeClr>
                          </a:solidFill>
                          <a:effectLst/>
                          <a:latin typeface="Times New Roman" pitchFamily="18" charset="0"/>
                          <a:cs typeface="Times New Roman" pitchFamily="18" charset="0"/>
                        </a:rPr>
                        <a:t>Προσπάθειες διαφυγής </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r>
              <a:tr h="884635">
                <a:tc v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5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b="1" i="1" u="none" strike="noStrike" cap="none" normalizeH="0" baseline="0" smtClean="0">
                          <a:ln>
                            <a:noFill/>
                          </a:ln>
                          <a:solidFill>
                            <a:schemeClr val="tx1"/>
                          </a:solidFill>
                          <a:effectLst/>
                          <a:latin typeface="Times New Roman" pitchFamily="18" charset="0"/>
                          <a:cs typeface="Times New Roman" pitchFamily="18" charset="0"/>
                        </a:rPr>
                        <a:t>      Ευκαιρίες</a:t>
                      </a:r>
                      <a:r>
                        <a:rPr kumimoji="0" lang="el-GR" sz="1500" b="1" i="0" u="none" strike="noStrike" cap="none" normalizeH="0" baseline="0" smtClean="0">
                          <a:ln>
                            <a:noFill/>
                          </a:ln>
                          <a:solidFill>
                            <a:schemeClr val="tx1"/>
                          </a:solidFill>
                          <a:effectLst/>
                          <a:latin typeface="Times New Roman" pitchFamily="18" charset="0"/>
                          <a:cs typeface="Times New Roman" pitchFamily="18" charset="0"/>
                        </a:rPr>
                        <a:t> </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600" b="1" i="0" u="none" strike="noStrike" cap="none" normalizeH="0" baseline="0" dirty="0" smtClean="0">
                          <a:ln>
                            <a:noFill/>
                          </a:ln>
                          <a:solidFill>
                            <a:schemeClr val="accent4">
                              <a:lumMod val="60000"/>
                              <a:lumOff val="40000"/>
                            </a:schemeClr>
                          </a:solidFill>
                          <a:effectLst/>
                          <a:latin typeface="Times New Roman" pitchFamily="18" charset="0"/>
                          <a:cs typeface="Times New Roman" pitchFamily="18" charset="0"/>
                        </a:rPr>
                        <a:t>Δράσεις αξιοποίησης</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600" b="1" i="0" u="none" strike="noStrike" cap="none" normalizeH="0" baseline="0" dirty="0" smtClean="0">
                          <a:ln>
                            <a:noFill/>
                          </a:ln>
                          <a:solidFill>
                            <a:schemeClr val="accent4">
                              <a:lumMod val="60000"/>
                              <a:lumOff val="40000"/>
                            </a:schemeClr>
                          </a:solidFill>
                          <a:effectLst/>
                          <a:latin typeface="Times New Roman" pitchFamily="18" charset="0"/>
                          <a:cs typeface="Times New Roman" pitchFamily="18" charset="0"/>
                        </a:rPr>
                        <a:t>Προσπάθειες διερεύνησης</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r>
              <a:tr h="1119188">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b="1" i="0" u="none" strike="noStrike" cap="none" normalizeH="0" baseline="0" dirty="0" smtClean="0">
                          <a:ln>
                            <a:noFill/>
                          </a:ln>
                          <a:solidFill>
                            <a:schemeClr val="tx1"/>
                          </a:solidFill>
                          <a:effectLst/>
                          <a:latin typeface="Arial" charset="0"/>
                          <a:cs typeface="Arial" charset="0"/>
                        </a:rPr>
                        <a:t>+</a:t>
                      </a:r>
                    </a:p>
                  </a:txBody>
                  <a:tcPr marT="34290" marB="342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pattFill prst="smCheck">
                      <a:fgClr>
                        <a:schemeClr val="accent1">
                          <a:alpha val="50000"/>
                        </a:schemeClr>
                      </a:fgClr>
                      <a:bgClr>
                        <a:schemeClr val="bg2">
                          <a:alpha val="50000"/>
                        </a:schemeClr>
                      </a:bgClr>
                    </a:pattFill>
                  </a:tcPr>
                </a:tc>
                <a:tc rowSpan="2" hMerge="1">
                  <a:txBody>
                    <a:bodyPr/>
                    <a:lstStyle/>
                    <a:p>
                      <a:endParaRPr lang="el-G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500" b="1" i="1"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l-GR" sz="1500" b="1" i="1" u="none" strike="noStrike" cap="none" normalizeH="0" baseline="0" smtClean="0">
                          <a:ln>
                            <a:noFill/>
                          </a:ln>
                          <a:solidFill>
                            <a:schemeClr val="tx1"/>
                          </a:solidFill>
                          <a:effectLst/>
                          <a:latin typeface="Times New Roman" pitchFamily="18" charset="0"/>
                          <a:cs typeface="Times New Roman" pitchFamily="18" charset="0"/>
                        </a:rPr>
                        <a:t>Πλεονεκτήματα</a:t>
                      </a:r>
                      <a:r>
                        <a:rPr kumimoji="0" lang="el-GR" sz="1500" b="1" i="0" u="none" strike="noStrike" cap="none" normalizeH="0" baseline="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smtClean="0">
                        <a:ln>
                          <a:noFill/>
                        </a:ln>
                        <a:solidFill>
                          <a:schemeClr val="tx1"/>
                        </a:solidFill>
                        <a:effectLst/>
                        <a:latin typeface="Arial" charset="0"/>
                        <a:cs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500" b="1" i="1" u="none" strike="noStrike" cap="none" normalizeH="0" baseline="0" dirty="0" smtClean="0">
                          <a:ln>
                            <a:noFill/>
                          </a:ln>
                          <a:solidFill>
                            <a:schemeClr val="tx1"/>
                          </a:solidFill>
                          <a:effectLst/>
                          <a:latin typeface="Times New Roman" pitchFamily="18" charset="0"/>
                          <a:cs typeface="Times New Roman" pitchFamily="18" charset="0"/>
                        </a:rPr>
                        <a:t>Αδυναμίες</a:t>
                      </a:r>
                      <a:r>
                        <a:rPr kumimoji="0" lang="el-GR" sz="1500" b="1" i="0" u="none" strike="noStrike" cap="none" normalizeH="0" baseline="0" dirty="0" smtClean="0">
                          <a:ln>
                            <a:noFill/>
                          </a:ln>
                          <a:solidFill>
                            <a:schemeClr val="tx1"/>
                          </a:solidFill>
                          <a:effectLst/>
                          <a:latin typeface="Arial" charset="0"/>
                          <a:cs typeface="Arial" charset="0"/>
                        </a:rPr>
                        <a:t>  (-)</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r>
              <a:tr h="884635">
                <a:tc gridSpan="2" vMerge="1">
                  <a:txBody>
                    <a:bodyPr/>
                    <a:lstStyle/>
                    <a:p>
                      <a:endParaRPr lang="el-GR"/>
                    </a:p>
                  </a:txBody>
                  <a:tcPr/>
                </a:tc>
                <a:tc hMerge="1" vMerge="1">
                  <a:txBody>
                    <a:bodyPr/>
                    <a:lstStyle/>
                    <a:p>
                      <a:endParaRPr lang="el-GR"/>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l-GR" sz="15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l-GR" sz="1500" b="1" i="0" u="none" strike="noStrike" cap="none" normalizeH="0" baseline="0" dirty="0" smtClean="0">
                          <a:ln>
                            <a:noFill/>
                          </a:ln>
                          <a:solidFill>
                            <a:schemeClr val="tx1"/>
                          </a:solidFill>
                          <a:effectLst/>
                          <a:latin typeface="Times New Roman" pitchFamily="18" charset="0"/>
                          <a:cs typeface="Times New Roman" pitchFamily="18" charset="0"/>
                        </a:rPr>
                        <a:t>Εσωτερικό περιβάλλον</a:t>
                      </a:r>
                      <a:r>
                        <a:rPr kumimoji="0" lang="el-GR" sz="1500" b="1" i="0" u="none" strike="noStrike" cap="none" normalizeH="0" baseline="0" dirty="0" smtClean="0">
                          <a:ln>
                            <a:noFill/>
                          </a:ln>
                          <a:solidFill>
                            <a:schemeClr val="tx1"/>
                          </a:solidFill>
                          <a:effectLst/>
                          <a:latin typeface="Arial" charset="0"/>
                          <a:cs typeface="Arial" charset="0"/>
                        </a:rPr>
                        <a:t> </a:t>
                      </a:r>
                    </a:p>
                  </a:txBody>
                  <a:tcPr marT="34290" marB="3429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alpha val="50000"/>
                      </a:schemeClr>
                    </a:solidFill>
                  </a:tcPr>
                </a:tc>
                <a:tc hMerge="1">
                  <a:txBody>
                    <a:bodyPr/>
                    <a:lstStyle/>
                    <a:p>
                      <a:endParaRPr lang="el-GR"/>
                    </a:p>
                  </a:txBody>
                  <a:tcPr/>
                </a:tc>
              </a:tr>
            </a:tbl>
          </a:graphicData>
        </a:graphic>
      </p:graphicFrame>
      <p:sp>
        <p:nvSpPr>
          <p:cNvPr id="5244" name="Rectangle 124"/>
          <p:cNvSpPr>
            <a:spLocks noChangeArrowheads="1"/>
          </p:cNvSpPr>
          <p:nvPr/>
        </p:nvSpPr>
        <p:spPr bwMode="auto">
          <a:xfrm>
            <a:off x="6227763" y="4731544"/>
            <a:ext cx="1801812" cy="271463"/>
          </a:xfrm>
          <a:prstGeom prst="rect">
            <a:avLst/>
          </a:prstGeom>
          <a:noFill/>
          <a:ln w="9525">
            <a:noFill/>
            <a:miter lim="800000"/>
            <a:headEnd/>
            <a:tailEnd/>
          </a:ln>
          <a:effectLst/>
        </p:spPr>
        <p:txBody>
          <a:bodyPr wrap="none" anchor="ctr"/>
          <a:lstStyle/>
          <a:p>
            <a:pPr algn="ctr">
              <a:defRPr/>
            </a:pPr>
            <a:r>
              <a:rPr lang="en-US" sz="1600" b="1">
                <a:solidFill>
                  <a:schemeClr val="accent1"/>
                </a:solidFill>
                <a:effectLst>
                  <a:outerShdw blurRad="38100" dist="38100" dir="2700000" algn="tl">
                    <a:srgbClr val="000000"/>
                  </a:outerShdw>
                </a:effectLst>
                <a:latin typeface="Times New Roman" pitchFamily="18" charset="0"/>
                <a:cs typeface="Times New Roman" pitchFamily="18" charset="0"/>
              </a:rPr>
              <a:t>Richards, 2001 (</a:t>
            </a:r>
            <a:r>
              <a:rPr lang="el-GR" sz="1600" b="1">
                <a:solidFill>
                  <a:schemeClr val="accent1"/>
                </a:solidFill>
                <a:effectLst>
                  <a:outerShdw blurRad="38100" dist="38100" dir="2700000" algn="tl">
                    <a:srgbClr val="000000"/>
                  </a:outerShdw>
                </a:effectLst>
                <a:latin typeface="Times New Roman" pitchFamily="18" charset="0"/>
                <a:cs typeface="Times New Roman" pitchFamily="18" charset="0"/>
              </a:rPr>
              <a:t>τροποποιημένος)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43"/>
                                        </p:tgtEl>
                                        <p:attrNameLst>
                                          <p:attrName>style.visibility</p:attrName>
                                        </p:attrNameLst>
                                      </p:cBhvr>
                                      <p:to>
                                        <p:strVal val="visible"/>
                                      </p:to>
                                    </p:set>
                                    <p:animEffect transition="in" filter="fade">
                                      <p:cBhvr>
                                        <p:cTn id="7" dur="2000"/>
                                        <p:tgtEl>
                                          <p:spTgt spid="5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83568" y="267495"/>
            <a:ext cx="7920880" cy="3937794"/>
          </a:xfrm>
          <a:prstGeom prst="rect">
            <a:avLst/>
          </a:prstGeom>
          <a:noFill/>
          <a:ln w="9525">
            <a:noFill/>
            <a:miter lim="800000"/>
            <a:headEnd/>
            <a:tailEnd/>
          </a:ln>
        </p:spPr>
      </p:pic>
      <p:sp>
        <p:nvSpPr>
          <p:cNvPr id="3" name="11 - Τίτλος"/>
          <p:cNvSpPr txBox="1">
            <a:spLocks/>
          </p:cNvSpPr>
          <p:nvPr/>
        </p:nvSpPr>
        <p:spPr>
          <a:xfrm>
            <a:off x="1115616" y="4155926"/>
            <a:ext cx="8153400" cy="654050"/>
          </a:xfrm>
          <a:prstGeom prst="rect">
            <a:avLst/>
          </a:prstGeom>
        </p:spPr>
        <p:txBody>
          <a:bodyPr vert="horz"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4200" b="0" i="0" u="none" strike="noStrike" kern="1200" cap="none" spc="0" normalizeH="0" baseline="0" noProof="0" smtClean="0">
                <a:ln>
                  <a:noFill/>
                </a:ln>
                <a:solidFill>
                  <a:schemeClr val="tx2"/>
                </a:solidFill>
                <a:effectLst/>
                <a:uLnTx/>
                <a:uFillTx/>
                <a:latin typeface="+mj-lt"/>
                <a:ea typeface="+mj-ea"/>
                <a:cs typeface="+mj-cs"/>
              </a:rPr>
              <a:t> </a:t>
            </a:r>
            <a:r>
              <a:rPr kumimoji="0" lang="el-GR" sz="2200" b="0" i="0" u="none" strike="noStrike" kern="1200" cap="none" spc="0" normalizeH="0" baseline="0" noProof="0" smtClean="0">
                <a:ln>
                  <a:noFill/>
                </a:ln>
                <a:solidFill>
                  <a:schemeClr val="tx2"/>
                </a:solidFill>
                <a:effectLst/>
                <a:uLnTx/>
                <a:uFillTx/>
                <a:latin typeface="+mj-lt"/>
                <a:ea typeface="+mj-ea"/>
                <a:cs typeface="+mj-cs"/>
              </a:rPr>
              <a:t>Συναφείς Δράσεις ανά συνδυασμό από Βαγιανή κα (2003) βασισμένο στο</a:t>
            </a:r>
            <a:r>
              <a:rPr kumimoji="0" lang="en-US" sz="2200" b="0" i="0" u="none" strike="noStrike" kern="1200" cap="none" spc="0" normalizeH="0" baseline="0" noProof="0" smtClean="0">
                <a:ln>
                  <a:noFill/>
                </a:ln>
                <a:solidFill>
                  <a:schemeClr val="tx2"/>
                </a:solidFill>
                <a:effectLst/>
                <a:uLnTx/>
                <a:uFillTx/>
                <a:latin typeface="+mj-lt"/>
                <a:ea typeface="+mj-ea"/>
                <a:cs typeface="+mj-cs"/>
              </a:rPr>
              <a:t> Baser, 2001</a:t>
            </a:r>
            <a:r>
              <a:rPr kumimoji="0" lang="el-GR" sz="2200" b="0" i="0" u="none" strike="noStrike" kern="1200" cap="none" spc="0" normalizeH="0" baseline="0" noProof="0" smtClean="0">
                <a:ln>
                  <a:noFill/>
                </a:ln>
                <a:solidFill>
                  <a:schemeClr val="tx2"/>
                </a:solidFill>
                <a:effectLst/>
                <a:uLnTx/>
                <a:uFillTx/>
                <a:latin typeface="+mj-lt"/>
                <a:ea typeface="+mj-ea"/>
                <a:cs typeface="+mj-cs"/>
              </a:rPr>
              <a:t> </a:t>
            </a:r>
            <a:endParaRPr kumimoji="0" lang="el-GR" sz="42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141685"/>
            <a:ext cx="9144000" cy="681038"/>
          </a:xfrm>
        </p:spPr>
        <p:txBody>
          <a:bodyPr/>
          <a:lstStyle/>
          <a:p>
            <a:pPr eaLnBrk="1" hangingPunct="1">
              <a:defRPr/>
            </a:pPr>
            <a:r>
              <a:rPr lang="el-GR" sz="3200" b="1" dirty="0" smtClean="0">
                <a:solidFill>
                  <a:schemeClr val="accent4">
                    <a:lumMod val="60000"/>
                    <a:lumOff val="40000"/>
                  </a:schemeClr>
                </a:solidFill>
                <a:effectLst>
                  <a:outerShdw blurRad="38100" dist="38100" dir="2700000" algn="tl">
                    <a:srgbClr val="000000"/>
                  </a:outerShdw>
                </a:effectLst>
                <a:latin typeface="+mn-lt"/>
                <a:cs typeface="Times New Roman" pitchFamily="18" charset="0"/>
              </a:rPr>
              <a:t>Στόχος της ανάλυσης </a:t>
            </a:r>
            <a:r>
              <a:rPr lang="en-US" sz="3200" b="1" dirty="0" smtClean="0">
                <a:solidFill>
                  <a:schemeClr val="accent4">
                    <a:lumMod val="60000"/>
                    <a:lumOff val="40000"/>
                  </a:schemeClr>
                </a:solidFill>
                <a:effectLst>
                  <a:outerShdw blurRad="38100" dist="38100" dir="2700000" algn="tl">
                    <a:srgbClr val="000000"/>
                  </a:outerShdw>
                </a:effectLst>
                <a:latin typeface="+mn-lt"/>
                <a:cs typeface="Times New Roman" pitchFamily="18" charset="0"/>
              </a:rPr>
              <a:t>SWOT </a:t>
            </a:r>
            <a:r>
              <a:rPr lang="el-GR" sz="3200" b="1" dirty="0" smtClean="0">
                <a:solidFill>
                  <a:schemeClr val="accent4">
                    <a:lumMod val="60000"/>
                    <a:lumOff val="40000"/>
                  </a:schemeClr>
                </a:solidFill>
                <a:effectLst>
                  <a:outerShdw blurRad="38100" dist="38100" dir="2700000" algn="tl">
                    <a:srgbClr val="000000"/>
                  </a:outerShdw>
                </a:effectLst>
                <a:latin typeface="+mn-lt"/>
                <a:cs typeface="Times New Roman" pitchFamily="18" charset="0"/>
              </a:rPr>
              <a:t>στο  αστικό  σχεδιασμό</a:t>
            </a:r>
          </a:p>
        </p:txBody>
      </p:sp>
      <p:sp>
        <p:nvSpPr>
          <p:cNvPr id="48131" name="Rectangle 3"/>
          <p:cNvSpPr>
            <a:spLocks noGrp="1" noChangeArrowheads="1"/>
          </p:cNvSpPr>
          <p:nvPr>
            <p:ph type="body" idx="1"/>
          </p:nvPr>
        </p:nvSpPr>
        <p:spPr>
          <a:xfrm>
            <a:off x="323850" y="1221582"/>
            <a:ext cx="7956550" cy="3727847"/>
          </a:xfrm>
        </p:spPr>
        <p:txBody>
          <a:bodyPr/>
          <a:lstStyle/>
          <a:p>
            <a:pPr marL="533400" indent="-533400" eaLnBrk="1" hangingPunct="1">
              <a:lnSpc>
                <a:spcPct val="90000"/>
              </a:lnSpc>
              <a:buFontTx/>
              <a:buAutoNum type="arabicPeriod"/>
              <a:defRPr/>
            </a:pPr>
            <a:r>
              <a:rPr lang="el-GR" sz="2000" b="1" dirty="0" smtClean="0">
                <a:solidFill>
                  <a:schemeClr val="accent2">
                    <a:lumMod val="75000"/>
                  </a:schemeClr>
                </a:solidFill>
                <a:effectLst>
                  <a:outerShdw blurRad="38100" dist="38100" dir="2700000" algn="tl">
                    <a:srgbClr val="000000"/>
                  </a:outerShdw>
                </a:effectLst>
                <a:cs typeface="Times New Roman" pitchFamily="18" charset="0"/>
              </a:rPr>
              <a:t>Στη μείωση της αβεβαιότητας </a:t>
            </a:r>
            <a:r>
              <a:rPr lang="el-GR" sz="2000" b="1" dirty="0" smtClean="0">
                <a:effectLst>
                  <a:outerShdw blurRad="38100" dist="38100" dir="2700000" algn="tl">
                    <a:srgbClr val="000000"/>
                  </a:outerShdw>
                </a:effectLst>
                <a:cs typeface="Times New Roman" pitchFamily="18" charset="0"/>
              </a:rPr>
              <a:t>σε σχέση με την εφαρμογή μιας συγκεκριμένης αναπτυξιακής πολιτικής, δράσης ή προγράμματος, σε μια γεωγραφική ενότητα με ιδιαίτερα χαρακτηριστικά.</a:t>
            </a:r>
          </a:p>
          <a:p>
            <a:pPr marL="533400" indent="-533400" eaLnBrk="1" hangingPunct="1">
              <a:lnSpc>
                <a:spcPct val="90000"/>
              </a:lnSpc>
              <a:buFontTx/>
              <a:buAutoNum type="arabicPeriod"/>
              <a:defRPr/>
            </a:pPr>
            <a:endParaRPr lang="el-GR" sz="2000" b="1" dirty="0" smtClean="0">
              <a:solidFill>
                <a:schemeClr val="bg1"/>
              </a:solidFill>
              <a:effectLst>
                <a:outerShdw blurRad="38100" dist="38100" dir="2700000" algn="tl">
                  <a:srgbClr val="000000"/>
                </a:outerShdw>
              </a:effectLst>
              <a:cs typeface="Times New Roman" pitchFamily="18" charset="0"/>
            </a:endParaRPr>
          </a:p>
          <a:p>
            <a:pPr marL="533400" indent="-533400" eaLnBrk="1" hangingPunct="1">
              <a:lnSpc>
                <a:spcPct val="90000"/>
              </a:lnSpc>
              <a:buFontTx/>
              <a:buAutoNum type="arabicPeriod"/>
              <a:defRPr/>
            </a:pPr>
            <a:r>
              <a:rPr lang="el-GR" sz="2000" b="1" dirty="0" smtClean="0">
                <a:solidFill>
                  <a:schemeClr val="accent2">
                    <a:lumMod val="50000"/>
                  </a:schemeClr>
                </a:solidFill>
                <a:effectLst>
                  <a:outerShdw blurRad="38100" dist="38100" dir="2700000" algn="tl">
                    <a:srgbClr val="000000"/>
                  </a:outerShdw>
                </a:effectLst>
                <a:cs typeface="Times New Roman" pitchFamily="18" charset="0"/>
              </a:rPr>
              <a:t>Στον εντοπισμό των κυρίαρχων και κρίσιμων προσδιοριστικών παραγόντων </a:t>
            </a:r>
            <a:r>
              <a:rPr lang="el-GR" sz="2000" b="1" dirty="0" smtClean="0">
                <a:solidFill>
                  <a:schemeClr val="bg1"/>
                </a:solidFill>
                <a:effectLst>
                  <a:outerShdw blurRad="38100" dist="38100" dir="2700000" algn="tl">
                    <a:srgbClr val="000000"/>
                  </a:outerShdw>
                </a:effectLst>
                <a:cs typeface="Times New Roman" pitchFamily="18" charset="0"/>
              </a:rPr>
              <a:t>(</a:t>
            </a:r>
            <a:r>
              <a:rPr lang="el-GR" sz="2000" b="1" dirty="0" smtClean="0">
                <a:effectLst>
                  <a:outerShdw blurRad="38100" dist="38100" dir="2700000" algn="tl">
                    <a:srgbClr val="000000"/>
                  </a:outerShdw>
                </a:effectLst>
                <a:cs typeface="Times New Roman" pitchFamily="18" charset="0"/>
              </a:rPr>
              <a:t>εσωτερικών και εξωτερικών), που επηρεάζουν την επιτυχία της αναπτυξιακής πολιτικής, δράσης ή προγράμματος</a:t>
            </a:r>
            <a:r>
              <a:rPr lang="el-GR" sz="2000" b="1" dirty="0" smtClean="0">
                <a:solidFill>
                  <a:schemeClr val="bg1"/>
                </a:solidFill>
                <a:effectLst>
                  <a:outerShdw blurRad="38100" dist="38100" dir="2700000" algn="tl">
                    <a:srgbClr val="000000"/>
                  </a:outerShdw>
                </a:effectLst>
                <a:cs typeface="Times New Roman" pitchFamily="18" charset="0"/>
              </a:rPr>
              <a:t>.</a:t>
            </a:r>
          </a:p>
          <a:p>
            <a:pPr marL="533400" indent="-533400" eaLnBrk="1" hangingPunct="1">
              <a:lnSpc>
                <a:spcPct val="90000"/>
              </a:lnSpc>
              <a:buFontTx/>
              <a:buAutoNum type="arabicPeriod"/>
              <a:defRPr/>
            </a:pPr>
            <a:endParaRPr lang="el-GR" altLang="zh-CN" sz="2000" b="1" dirty="0" smtClean="0">
              <a:solidFill>
                <a:schemeClr val="bg1"/>
              </a:solidFill>
              <a:effectLst>
                <a:outerShdw blurRad="38100" dist="38100" dir="2700000" algn="tl">
                  <a:srgbClr val="000000"/>
                </a:outerShdw>
              </a:effectLst>
              <a:cs typeface="Times New Roman" pitchFamily="18" charset="0"/>
            </a:endParaRPr>
          </a:p>
          <a:p>
            <a:pPr marL="533400" indent="-533400" eaLnBrk="1" hangingPunct="1">
              <a:lnSpc>
                <a:spcPct val="90000"/>
              </a:lnSpc>
              <a:buFontTx/>
              <a:buAutoNum type="arabicPeriod"/>
              <a:defRPr/>
            </a:pPr>
            <a:r>
              <a:rPr lang="el-GR" altLang="zh-CN" sz="2000" b="1" dirty="0" smtClean="0">
                <a:solidFill>
                  <a:schemeClr val="accent2">
                    <a:lumMod val="50000"/>
                  </a:schemeClr>
                </a:solidFill>
                <a:effectLst>
                  <a:outerShdw blurRad="38100" dist="38100" dir="2700000" algn="tl">
                    <a:srgbClr val="000000"/>
                  </a:outerShdw>
                </a:effectLst>
                <a:cs typeface="Times New Roman" pitchFamily="18" charset="0"/>
              </a:rPr>
              <a:t>Στην τεκμηριωμένη υποστήριξη μιας ολοκληρωμένης στρατηγικής σύνδεσης </a:t>
            </a:r>
            <a:r>
              <a:rPr lang="el-GR" altLang="zh-CN" sz="2000" b="1" dirty="0" smtClean="0">
                <a:effectLst>
                  <a:outerShdw blurRad="38100" dist="38100" dir="2700000" algn="tl">
                    <a:srgbClr val="000000"/>
                  </a:outerShdw>
                </a:effectLst>
                <a:cs typeface="Times New Roman" pitchFamily="18" charset="0"/>
              </a:rPr>
              <a:t>της αναπτυξιακής δράσης, με το ενδογενές δυναμικό της περιοχής εφαρμογής της, όπως και με το εξωτερικό περιβάλλον </a:t>
            </a:r>
            <a:endParaRPr lang="el-GR" sz="2000" b="1" dirty="0" smtClean="0">
              <a:effectLst>
                <a:outerShdw blurRad="38100" dist="38100" dir="2700000" algn="tl">
                  <a:srgbClr val="000000"/>
                </a:outerShdw>
              </a:effectLst>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1000" fill="hold"/>
                                        <p:tgtEl>
                                          <p:spTgt spid="48130"/>
                                        </p:tgtEl>
                                        <p:attrNameLst>
                                          <p:attrName>ppt_x</p:attrName>
                                        </p:attrNameLst>
                                      </p:cBhvr>
                                      <p:tavLst>
                                        <p:tav tm="0">
                                          <p:val>
                                            <p:strVal val="#ppt_x-.2"/>
                                          </p:val>
                                        </p:tav>
                                        <p:tav tm="100000">
                                          <p:val>
                                            <p:strVal val="#ppt_x"/>
                                          </p:val>
                                        </p:tav>
                                      </p:tavLst>
                                    </p:anim>
                                    <p:anim calcmode="lin" valueType="num">
                                      <p:cBhvr>
                                        <p:cTn id="8" dur="1000" fill="hold"/>
                                        <p:tgtEl>
                                          <p:spTgt spid="481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4813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8131">
                                            <p:txEl>
                                              <p:pRg st="0" end="0"/>
                                            </p:txEl>
                                          </p:spTgt>
                                        </p:tgtEl>
                                        <p:attrNameLst>
                                          <p:attrName>style.visibility</p:attrName>
                                        </p:attrNameLst>
                                      </p:cBhvr>
                                      <p:to>
                                        <p:strVal val="visible"/>
                                      </p:to>
                                    </p:set>
                                    <p:animEffect transition="in" filter="fade">
                                      <p:cBhvr>
                                        <p:cTn id="14" dur="500"/>
                                        <p:tgtEl>
                                          <p:spTgt spid="48131">
                                            <p:txEl>
                                              <p:pRg st="0" end="0"/>
                                            </p:txEl>
                                          </p:spTgt>
                                        </p:tgtEl>
                                      </p:cBhvr>
                                    </p:animEffect>
                                    <p:anim calcmode="lin" valueType="num">
                                      <p:cBhvr>
                                        <p:cTn id="15" dur="5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813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8131">
                                            <p:txEl>
                                              <p:pRg st="2" end="2"/>
                                            </p:txEl>
                                          </p:spTgt>
                                        </p:tgtEl>
                                        <p:attrNameLst>
                                          <p:attrName>style.visibility</p:attrName>
                                        </p:attrNameLst>
                                      </p:cBhvr>
                                      <p:to>
                                        <p:strVal val="visible"/>
                                      </p:to>
                                    </p:set>
                                    <p:animEffect transition="in" filter="fade">
                                      <p:cBhvr>
                                        <p:cTn id="21" dur="500"/>
                                        <p:tgtEl>
                                          <p:spTgt spid="48131">
                                            <p:txEl>
                                              <p:pRg st="2" end="2"/>
                                            </p:txEl>
                                          </p:spTgt>
                                        </p:tgtEl>
                                      </p:cBhvr>
                                    </p:animEffect>
                                    <p:anim calcmode="lin" valueType="num">
                                      <p:cBhvr>
                                        <p:cTn id="22"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4813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8131">
                                            <p:txEl>
                                              <p:pRg st="4" end="4"/>
                                            </p:txEl>
                                          </p:spTgt>
                                        </p:tgtEl>
                                        <p:attrNameLst>
                                          <p:attrName>style.visibility</p:attrName>
                                        </p:attrNameLst>
                                      </p:cBhvr>
                                      <p:to>
                                        <p:strVal val="visible"/>
                                      </p:to>
                                    </p:set>
                                    <p:animEffect transition="in" filter="fade">
                                      <p:cBhvr>
                                        <p:cTn id="28" dur="500"/>
                                        <p:tgtEl>
                                          <p:spTgt spid="48131">
                                            <p:txEl>
                                              <p:pRg st="4" end="4"/>
                                            </p:txEl>
                                          </p:spTgt>
                                        </p:tgtEl>
                                      </p:cBhvr>
                                    </p:animEffect>
                                    <p:anim calcmode="lin" valueType="num">
                                      <p:cBhvr>
                                        <p:cTn id="29" dur="500" fill="hold"/>
                                        <p:tgtEl>
                                          <p:spTgt spid="48131">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4813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160735"/>
            <a:ext cx="9144000" cy="573881"/>
          </a:xfrm>
        </p:spPr>
        <p:txBody>
          <a:bodyPr>
            <a:normAutofit fontScale="90000"/>
          </a:bodyPr>
          <a:lstStyle/>
          <a:p>
            <a:pPr eaLnBrk="1" hangingPunct="1">
              <a:defRPr/>
            </a:pPr>
            <a:r>
              <a:rPr lang="el-GR" sz="3200" b="1" dirty="0" smtClean="0">
                <a:solidFill>
                  <a:schemeClr val="accent1"/>
                </a:solidFill>
                <a:effectLst>
                  <a:outerShdw blurRad="38100" dist="38100" dir="2700000" algn="tl">
                    <a:srgbClr val="000000"/>
                  </a:outerShdw>
                </a:effectLst>
                <a:latin typeface="+mn-lt"/>
                <a:cs typeface="Times New Roman" pitchFamily="18" charset="0"/>
              </a:rPr>
              <a:t>Στάδια της ανάλυσης </a:t>
            </a:r>
            <a:r>
              <a:rPr lang="en-US" sz="3200" b="1" dirty="0" smtClean="0">
                <a:solidFill>
                  <a:schemeClr val="accent1"/>
                </a:solidFill>
                <a:effectLst>
                  <a:outerShdw blurRad="38100" dist="38100" dir="2700000" algn="tl">
                    <a:srgbClr val="000000"/>
                  </a:outerShdw>
                </a:effectLst>
                <a:latin typeface="+mn-lt"/>
                <a:cs typeface="Times New Roman" pitchFamily="18" charset="0"/>
              </a:rPr>
              <a:t>SWOT</a:t>
            </a:r>
            <a:endParaRPr lang="el-GR" sz="3200" b="1" dirty="0" smtClean="0">
              <a:solidFill>
                <a:schemeClr val="accent1"/>
              </a:solidFill>
              <a:effectLst>
                <a:outerShdw blurRad="38100" dist="38100" dir="2700000" algn="tl">
                  <a:srgbClr val="000000"/>
                </a:outerShdw>
              </a:effectLst>
              <a:latin typeface="+mn-lt"/>
              <a:cs typeface="Times New Roman" pitchFamily="18" charset="0"/>
            </a:endParaRPr>
          </a:p>
        </p:txBody>
      </p:sp>
      <p:sp>
        <p:nvSpPr>
          <p:cNvPr id="7171" name="Rectangle 3"/>
          <p:cNvSpPr>
            <a:spLocks noGrp="1" noChangeArrowheads="1"/>
          </p:cNvSpPr>
          <p:nvPr>
            <p:ph type="body" idx="1"/>
          </p:nvPr>
        </p:nvSpPr>
        <p:spPr>
          <a:xfrm>
            <a:off x="611189" y="844154"/>
            <a:ext cx="8281291" cy="4083844"/>
          </a:xfrm>
        </p:spPr>
        <p:txBody>
          <a:bodyPr/>
          <a:lstStyle/>
          <a:p>
            <a:pPr marL="609600" indent="-609600" algn="just" eaLnBrk="1" hangingPunct="1">
              <a:buFontTx/>
              <a:buAutoNum type="arabicPeriod"/>
              <a:defRPr/>
            </a:pPr>
            <a:r>
              <a:rPr lang="el-GR" altLang="zh-CN" sz="2200" b="1" dirty="0" smtClean="0">
                <a:solidFill>
                  <a:schemeClr val="accent1"/>
                </a:solidFill>
                <a:effectLst>
                  <a:outerShdw blurRad="38100" dist="38100" dir="2700000" algn="tl">
                    <a:srgbClr val="000000"/>
                  </a:outerShdw>
                </a:effectLst>
                <a:latin typeface="+mj-lt"/>
                <a:cs typeface="Times New Roman" pitchFamily="18" charset="0"/>
              </a:rPr>
              <a:t>Διερεύνηση του περιβάλλοντος του αναπτυξιακού προγράμματος, της παρέμβασης, της δράσης ή της πολιτικής.</a:t>
            </a:r>
            <a:endParaRPr lang="en-US" altLang="zh-CN" sz="2200" b="1" dirty="0" smtClean="0">
              <a:solidFill>
                <a:schemeClr val="accent1"/>
              </a:solidFill>
              <a:effectLst>
                <a:outerShdw blurRad="38100" dist="38100" dir="2700000" algn="tl">
                  <a:srgbClr val="000000"/>
                </a:outerShdw>
              </a:effectLst>
              <a:latin typeface="+mj-lt"/>
              <a:ea typeface="宋体" pitchFamily="2" charset="-122"/>
              <a:cs typeface="Times New Roman" pitchFamily="18" charset="0"/>
            </a:endParaRPr>
          </a:p>
          <a:p>
            <a:pPr marL="609600" indent="-609600" algn="just" eaLnBrk="1" hangingPunct="1">
              <a:buFontTx/>
              <a:buAutoNum type="arabicPeriod"/>
              <a:defRPr/>
            </a:pPr>
            <a:r>
              <a:rPr lang="el-GR" altLang="zh-CN" sz="2200" b="1" dirty="0" smtClean="0">
                <a:solidFill>
                  <a:schemeClr val="accent1"/>
                </a:solidFill>
                <a:effectLst>
                  <a:outerShdw blurRad="38100" dist="38100" dir="2700000" algn="tl">
                    <a:srgbClr val="000000"/>
                  </a:outerShdw>
                </a:effectLst>
                <a:latin typeface="+mj-lt"/>
                <a:cs typeface="Times New Roman" pitchFamily="18" charset="0"/>
              </a:rPr>
              <a:t>Εσωτερική ανάλυση των πλεονεκτημάτων και των αδυναμιών</a:t>
            </a:r>
            <a:r>
              <a:rPr lang="en-US" altLang="zh-CN" sz="2200" b="1" dirty="0" smtClean="0">
                <a:solidFill>
                  <a:schemeClr val="accent1"/>
                </a:solidFill>
                <a:effectLst>
                  <a:outerShdw blurRad="38100" dist="38100" dir="2700000" algn="tl">
                    <a:srgbClr val="000000"/>
                  </a:outerShdw>
                </a:effectLst>
                <a:latin typeface="+mj-lt"/>
                <a:ea typeface="宋体" pitchFamily="2" charset="-122"/>
              </a:rPr>
              <a:t>.</a:t>
            </a:r>
          </a:p>
          <a:p>
            <a:pPr marL="609600" indent="-609600" algn="just" eaLnBrk="1" hangingPunct="1">
              <a:buFontTx/>
              <a:buAutoNum type="arabicPeriod"/>
              <a:defRPr/>
            </a:pPr>
            <a:r>
              <a:rPr lang="el-GR" altLang="zh-CN" sz="2200" b="1" dirty="0" smtClean="0">
                <a:solidFill>
                  <a:schemeClr val="accent1"/>
                </a:solidFill>
                <a:effectLst>
                  <a:outerShdw blurRad="38100" dist="38100" dir="2700000" algn="tl">
                    <a:srgbClr val="000000"/>
                  </a:outerShdw>
                </a:effectLst>
                <a:latin typeface="+mj-lt"/>
                <a:cs typeface="Times New Roman" pitchFamily="18" charset="0"/>
              </a:rPr>
              <a:t>Εξωτερική ανάλυση των ευκαιριών και των απειλών.</a:t>
            </a:r>
            <a:r>
              <a:rPr lang="el-GR" altLang="zh-CN" sz="2200" b="1" dirty="0" smtClean="0">
                <a:solidFill>
                  <a:schemeClr val="accent1"/>
                </a:solidFill>
                <a:effectLst>
                  <a:outerShdw blurRad="38100" dist="38100" dir="2700000" algn="tl">
                    <a:srgbClr val="000000"/>
                  </a:outerShdw>
                </a:effectLst>
                <a:latin typeface="+mj-lt"/>
              </a:rPr>
              <a:t> </a:t>
            </a:r>
          </a:p>
          <a:p>
            <a:pPr marL="609600" indent="-609600" algn="just" eaLnBrk="1" hangingPunct="1">
              <a:buFontTx/>
              <a:buAutoNum type="arabicPeriod"/>
              <a:defRPr/>
            </a:pPr>
            <a:r>
              <a:rPr lang="el-GR" altLang="zh-CN" sz="2200" b="1" dirty="0" smtClean="0">
                <a:solidFill>
                  <a:schemeClr val="accent1"/>
                </a:solidFill>
                <a:effectLst>
                  <a:outerShdw blurRad="38100" dist="38100" dir="2700000" algn="tl">
                    <a:srgbClr val="000000"/>
                  </a:outerShdw>
                </a:effectLst>
                <a:cs typeface="Times New Roman" pitchFamily="18" charset="0"/>
              </a:rPr>
              <a:t>Διερεύνηση των πιθανών δράσεων</a:t>
            </a:r>
            <a:endParaRPr lang="en-US" altLang="zh-CN" sz="2200" b="1" dirty="0" smtClean="0">
              <a:solidFill>
                <a:schemeClr val="accent1"/>
              </a:solidFill>
              <a:effectLst>
                <a:outerShdw blurRad="38100" dist="38100" dir="2700000" algn="tl">
                  <a:srgbClr val="000000"/>
                </a:outerShdw>
              </a:effectLst>
              <a:latin typeface="+mj-lt"/>
              <a:ea typeface="宋体" pitchFamily="2" charset="-122"/>
            </a:endParaRPr>
          </a:p>
          <a:p>
            <a:pPr marL="609600" indent="-609600" algn="just" eaLnBrk="1" hangingPunct="1">
              <a:buFontTx/>
              <a:buAutoNum type="arabicPeriod"/>
              <a:defRPr/>
            </a:pPr>
            <a:r>
              <a:rPr lang="el-GR" altLang="zh-CN" sz="2200" b="1" dirty="0" smtClean="0">
                <a:solidFill>
                  <a:schemeClr val="accent1"/>
                </a:solidFill>
                <a:effectLst>
                  <a:outerShdw blurRad="38100" dist="38100" dir="2700000" algn="tl">
                    <a:srgbClr val="000000"/>
                  </a:outerShdw>
                </a:effectLst>
                <a:latin typeface="+mj-lt"/>
                <a:cs typeface="Times New Roman" pitchFamily="18" charset="0"/>
              </a:rPr>
              <a:t>Κατηγοριοποίηση των πιθανών δράσεων. </a:t>
            </a:r>
            <a:endParaRPr lang="en-US" altLang="zh-CN" sz="2200" b="1" dirty="0" smtClean="0">
              <a:solidFill>
                <a:schemeClr val="accent1"/>
              </a:solidFill>
              <a:effectLst>
                <a:outerShdw blurRad="38100" dist="38100" dir="2700000" algn="tl">
                  <a:srgbClr val="000000"/>
                </a:outerShdw>
              </a:effectLst>
              <a:latin typeface="+mj-lt"/>
              <a:cs typeface="Times New Roman" pitchFamily="18" charset="0"/>
            </a:endParaRPr>
          </a:p>
          <a:p>
            <a:pPr marL="609600" indent="-609600" algn="just" eaLnBrk="1" hangingPunct="1">
              <a:buFontTx/>
              <a:buAutoNum type="arabicPeriod"/>
              <a:defRPr/>
            </a:pPr>
            <a:r>
              <a:rPr lang="el-GR" sz="2200" b="1" dirty="0" smtClean="0">
                <a:solidFill>
                  <a:schemeClr val="accent1"/>
                </a:solidFill>
                <a:effectLst>
                  <a:outerShdw blurRad="38100" dist="38100" dir="2700000" algn="tl">
                    <a:srgbClr val="000000"/>
                  </a:outerShdw>
                </a:effectLst>
                <a:latin typeface="+mj-lt"/>
                <a:cs typeface="Times New Roman" pitchFamily="18" charset="0"/>
              </a:rPr>
              <a:t>Καταγραφή και κατηγοριοποίηση των χωρικών δρώντων </a:t>
            </a:r>
            <a:r>
              <a:rPr lang="en-US" sz="2200" b="1" dirty="0" smtClean="0">
                <a:solidFill>
                  <a:schemeClr val="accent1"/>
                </a:solidFill>
                <a:effectLst>
                  <a:outerShdw blurRad="38100" dist="38100" dir="2700000" algn="tl">
                    <a:srgbClr val="000000"/>
                  </a:outerShdw>
                </a:effectLst>
                <a:latin typeface="+mj-lt"/>
                <a:cs typeface="Times New Roman" pitchFamily="18" charset="0"/>
              </a:rPr>
              <a:t> </a:t>
            </a:r>
            <a:r>
              <a:rPr lang="el-GR" sz="2200" b="1" dirty="0" smtClean="0">
                <a:solidFill>
                  <a:schemeClr val="accent1"/>
                </a:solidFill>
                <a:effectLst>
                  <a:outerShdw blurRad="38100" dist="38100" dir="2700000" algn="tl">
                    <a:srgbClr val="000000"/>
                  </a:outerShdw>
                </a:effectLst>
                <a:latin typeface="+mj-lt"/>
                <a:cs typeface="Times New Roman" pitchFamily="18" charset="0"/>
              </a:rPr>
              <a:t>σε φορείς + ( που ωφελούνται από τα μέτρα και κατά συνέπεια τα στηρίζουν) και φορείς – (που θίγονται από τα μέτρα και κατά συνέπεια αντιτίθενται σε αυτά)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500"/>
                                        <p:tgtEl>
                                          <p:spTgt spid="7171">
                                            <p:txEl>
                                              <p:pRg st="0" end="0"/>
                                            </p:txEl>
                                          </p:spTgt>
                                        </p:tgtEl>
                                      </p:cBhvr>
                                    </p:animEffect>
                                    <p:anim calcmode="lin" valueType="num">
                                      <p:cBhvr>
                                        <p:cTn id="15"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Effect transition="in" filter="fade">
                                      <p:cBhvr>
                                        <p:cTn id="21" dur="500"/>
                                        <p:tgtEl>
                                          <p:spTgt spid="7171">
                                            <p:txEl>
                                              <p:pRg st="1" end="1"/>
                                            </p:txEl>
                                          </p:spTgt>
                                        </p:tgtEl>
                                      </p:cBhvr>
                                    </p:animEffect>
                                    <p:anim calcmode="lin" valueType="num">
                                      <p:cBhvr>
                                        <p:cTn id="22"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1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171">
                                            <p:txEl>
                                              <p:pRg st="2" end="2"/>
                                            </p:txEl>
                                          </p:spTgt>
                                        </p:tgtEl>
                                        <p:attrNameLst>
                                          <p:attrName>style.visibility</p:attrName>
                                        </p:attrNameLst>
                                      </p:cBhvr>
                                      <p:to>
                                        <p:strVal val="visible"/>
                                      </p:to>
                                    </p:set>
                                    <p:animEffect transition="in" filter="fade">
                                      <p:cBhvr>
                                        <p:cTn id="28" dur="500"/>
                                        <p:tgtEl>
                                          <p:spTgt spid="7171">
                                            <p:txEl>
                                              <p:pRg st="2" end="2"/>
                                            </p:txEl>
                                          </p:spTgt>
                                        </p:tgtEl>
                                      </p:cBhvr>
                                    </p:animEffect>
                                    <p:anim calcmode="lin" valueType="num">
                                      <p:cBhvr>
                                        <p:cTn id="2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17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7171">
                                            <p:txEl>
                                              <p:pRg st="3" end="3"/>
                                            </p:txEl>
                                          </p:spTgt>
                                        </p:tgtEl>
                                        <p:attrNameLst>
                                          <p:attrName>style.visibility</p:attrName>
                                        </p:attrNameLst>
                                      </p:cBhvr>
                                      <p:to>
                                        <p:strVal val="visible"/>
                                      </p:to>
                                    </p:set>
                                    <p:animEffect transition="in" filter="fade">
                                      <p:cBhvr>
                                        <p:cTn id="35" dur="500"/>
                                        <p:tgtEl>
                                          <p:spTgt spid="7171">
                                            <p:txEl>
                                              <p:pRg st="3" end="3"/>
                                            </p:txEl>
                                          </p:spTgt>
                                        </p:tgtEl>
                                      </p:cBhvr>
                                    </p:animEffect>
                                    <p:anim calcmode="lin" valueType="num">
                                      <p:cBhvr>
                                        <p:cTn id="36"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717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7171">
                                            <p:txEl>
                                              <p:pRg st="4" end="4"/>
                                            </p:txEl>
                                          </p:spTgt>
                                        </p:tgtEl>
                                        <p:attrNameLst>
                                          <p:attrName>style.visibility</p:attrName>
                                        </p:attrNameLst>
                                      </p:cBhvr>
                                      <p:to>
                                        <p:strVal val="visible"/>
                                      </p:to>
                                    </p:set>
                                    <p:animEffect transition="in" filter="fade">
                                      <p:cBhvr>
                                        <p:cTn id="42" dur="500"/>
                                        <p:tgtEl>
                                          <p:spTgt spid="7171">
                                            <p:txEl>
                                              <p:pRg st="4" end="4"/>
                                            </p:txEl>
                                          </p:spTgt>
                                        </p:tgtEl>
                                      </p:cBhvr>
                                    </p:animEffect>
                                    <p:anim calcmode="lin" valueType="num">
                                      <p:cBhvr>
                                        <p:cTn id="43"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7171">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7171">
                                            <p:txEl>
                                              <p:pRg st="5" end="5"/>
                                            </p:txEl>
                                          </p:spTgt>
                                        </p:tgtEl>
                                        <p:attrNameLst>
                                          <p:attrName>style.visibility</p:attrName>
                                        </p:attrNameLst>
                                      </p:cBhvr>
                                      <p:to>
                                        <p:strVal val="visible"/>
                                      </p:to>
                                    </p:set>
                                    <p:animEffect transition="in" filter="fade">
                                      <p:cBhvr>
                                        <p:cTn id="49" dur="500"/>
                                        <p:tgtEl>
                                          <p:spTgt spid="7171">
                                            <p:txEl>
                                              <p:pRg st="5" end="5"/>
                                            </p:txEl>
                                          </p:spTgt>
                                        </p:tgtEl>
                                      </p:cBhvr>
                                    </p:animEffect>
                                    <p:anim calcmode="lin" valueType="num">
                                      <p:cBhvr>
                                        <p:cTn id="50"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51" dur="500" fill="hold"/>
                                        <p:tgtEl>
                                          <p:spTgt spid="7171">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r>
              <a:rPr lang="el-GR" dirty="0" smtClean="0"/>
              <a:t>Η ανάλυση SWOT είναι μία γενική τεχνική σχεδιασμού και οργάνωσης ενός συνεκτικού πλαισίου λήψης αποφάσεων, που μπορεί να αφορά  ένα θεσμό, μια επιχείρηση, μια γεωγραφική περιοχή, μια δημόσια πολιτική κτλ.</a:t>
            </a:r>
          </a:p>
          <a:p>
            <a:r>
              <a:rPr lang="el-GR" dirty="0" smtClean="0"/>
              <a:t> τεχνική ιδιαίτερα διαδομένη στα πλαίσια της Διοίκησης Επιχειρήσεων –πάνω από 50 χρόνια.</a:t>
            </a:r>
          </a:p>
          <a:p>
            <a:r>
              <a:rPr lang="el-GR" dirty="0" smtClean="0"/>
              <a:t>Εργαλείο προγραμματισμού των δράσεων και των δημοσίων οργανισμών </a:t>
            </a:r>
          </a:p>
          <a:p>
            <a:r>
              <a:rPr lang="el-GR" dirty="0" smtClean="0"/>
              <a:t>Εργαλείο διαμόρφωσης αποφάσεων χωρικού σχεδιασμού</a:t>
            </a:r>
            <a:endParaRPr lang="el-GR" dirty="0"/>
          </a:p>
        </p:txBody>
      </p:sp>
      <p:sp>
        <p:nvSpPr>
          <p:cNvPr id="4" name="Rectangle 2"/>
          <p:cNvSpPr txBox="1">
            <a:spLocks noChangeArrowheads="1"/>
          </p:cNvSpPr>
          <p:nvPr/>
        </p:nvSpPr>
        <p:spPr>
          <a:xfrm>
            <a:off x="0" y="0"/>
            <a:ext cx="9144000" cy="844154"/>
          </a:xfrm>
          <a:prstGeom prst="rect">
            <a:avLst/>
          </a:prstGeom>
        </p:spPr>
        <p:txBody>
          <a:bodyPr vert="horz" anchor="b">
            <a:normAutofit fontScale="9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200" b="1" i="0" u="none" strike="noStrike" kern="1200" cap="none" spc="0" normalizeH="0" baseline="0" noProof="0" smtClean="0">
                <a:ln>
                  <a:noFill/>
                </a:ln>
                <a:solidFill>
                  <a:schemeClr val="accent1"/>
                </a:solidFill>
                <a:effectLst>
                  <a:outerShdw blurRad="38100" dist="38100" dir="2700000" algn="tl">
                    <a:srgbClr val="000000"/>
                  </a:outerShdw>
                </a:effectLst>
                <a:uLnTx/>
                <a:uFillTx/>
                <a:latin typeface="Times New Roman" pitchFamily="18" charset="0"/>
                <a:ea typeface="+mj-ea"/>
                <a:cs typeface="Times New Roman" pitchFamily="18" charset="0"/>
              </a:rPr>
              <a:t/>
            </a:r>
            <a:br>
              <a:rPr kumimoji="0" lang="el-GR" sz="3200" b="1" i="0" u="none" strike="noStrike" kern="1200" cap="none" spc="0" normalizeH="0" baseline="0" noProof="0" smtClean="0">
                <a:ln>
                  <a:noFill/>
                </a:ln>
                <a:solidFill>
                  <a:schemeClr val="accent1"/>
                </a:solidFill>
                <a:effectLst>
                  <a:outerShdw blurRad="38100" dist="38100" dir="2700000" algn="tl">
                    <a:srgbClr val="000000"/>
                  </a:outerShdw>
                </a:effectLst>
                <a:uLnTx/>
                <a:uFillTx/>
                <a:latin typeface="Times New Roman" pitchFamily="18" charset="0"/>
                <a:ea typeface="+mj-ea"/>
                <a:cs typeface="Times New Roman" pitchFamily="18" charset="0"/>
              </a:rPr>
            </a:br>
            <a:r>
              <a:rPr kumimoji="0" lang="el-GR" sz="3200" b="1" i="0" u="none" strike="noStrike" kern="1200" cap="none" spc="0" normalizeH="0" baseline="0" noProof="0" smtClean="0">
                <a:ln>
                  <a:noFill/>
                </a:ln>
                <a:solidFill>
                  <a:schemeClr val="accent1"/>
                </a:solidFill>
                <a:effectLst>
                  <a:outerShdw blurRad="38100" dist="38100" dir="2700000" algn="tl">
                    <a:srgbClr val="000000"/>
                  </a:outerShdw>
                </a:effectLst>
                <a:uLnTx/>
                <a:uFillTx/>
                <a:latin typeface="Arial Black" pitchFamily="34" charset="0"/>
                <a:ea typeface="+mj-ea"/>
                <a:cs typeface="Times New Roman" pitchFamily="18" charset="0"/>
              </a:rPr>
              <a:t>Τι είναι η ανάλυση </a:t>
            </a:r>
            <a:r>
              <a:rPr kumimoji="0" lang="en-US" sz="3200" b="1" i="0" u="none" strike="noStrike" kern="1200" cap="none" spc="0" normalizeH="0" baseline="0" noProof="0" smtClean="0">
                <a:ln>
                  <a:noFill/>
                </a:ln>
                <a:solidFill>
                  <a:schemeClr val="accent1"/>
                </a:solidFill>
                <a:effectLst>
                  <a:outerShdw blurRad="38100" dist="38100" dir="2700000" algn="tl">
                    <a:srgbClr val="000000"/>
                  </a:outerShdw>
                </a:effectLst>
                <a:uLnTx/>
                <a:uFillTx/>
                <a:latin typeface="Arial Black" pitchFamily="34" charset="0"/>
                <a:ea typeface="+mj-ea"/>
                <a:cs typeface="Times New Roman" pitchFamily="18" charset="0"/>
              </a:rPr>
              <a:t>SWOT;</a:t>
            </a:r>
            <a:endParaRPr kumimoji="0" lang="el-GR" sz="3200" b="1" i="0" u="none" strike="noStrike" kern="1200" cap="none" spc="0" normalizeH="0" baseline="0" noProof="0" dirty="0" smtClean="0">
              <a:ln>
                <a:noFill/>
              </a:ln>
              <a:solidFill>
                <a:schemeClr val="accent1"/>
              </a:solidFill>
              <a:effectLst>
                <a:outerShdw blurRad="38100" dist="38100" dir="2700000" algn="tl">
                  <a:srgbClr val="000000"/>
                </a:outerShdw>
              </a:effectLst>
              <a:uLnTx/>
              <a:uFillTx/>
              <a:latin typeface="Arial Black" pitchFamily="34" charset="0"/>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75047"/>
            <a:ext cx="9144000" cy="681038"/>
          </a:xfrm>
        </p:spPr>
        <p:txBody>
          <a:bodyPr/>
          <a:lstStyle/>
          <a:p>
            <a:pPr eaLnBrk="1" hangingPunct="1">
              <a:defRPr/>
            </a:pPr>
            <a:r>
              <a:rPr lang="el-GR" sz="3200" b="1" smtClean="0">
                <a:solidFill>
                  <a:schemeClr val="accent1"/>
                </a:solidFill>
                <a:effectLst>
                  <a:outerShdw blurRad="38100" dist="38100" dir="2700000" algn="tl">
                    <a:srgbClr val="000000"/>
                  </a:outerShdw>
                </a:effectLst>
                <a:latin typeface="+mn-lt"/>
                <a:cs typeface="Times New Roman" pitchFamily="18" charset="0"/>
              </a:rPr>
              <a:t>«Ατέλειες» της ανάλυσης </a:t>
            </a:r>
            <a:r>
              <a:rPr lang="en-US" sz="3200" b="1" smtClean="0">
                <a:solidFill>
                  <a:schemeClr val="accent1"/>
                </a:solidFill>
                <a:effectLst>
                  <a:outerShdw blurRad="38100" dist="38100" dir="2700000" algn="tl">
                    <a:srgbClr val="000000"/>
                  </a:outerShdw>
                </a:effectLst>
                <a:latin typeface="+mn-lt"/>
                <a:cs typeface="Times New Roman" pitchFamily="18" charset="0"/>
              </a:rPr>
              <a:t>SWOT</a:t>
            </a:r>
            <a:endParaRPr lang="el-GR" sz="3200" b="1" smtClean="0">
              <a:solidFill>
                <a:schemeClr val="accent1"/>
              </a:solidFill>
              <a:effectLst>
                <a:outerShdw blurRad="38100" dist="38100" dir="2700000" algn="tl">
                  <a:srgbClr val="000000"/>
                </a:outerShdw>
              </a:effectLst>
              <a:latin typeface="+mn-lt"/>
              <a:cs typeface="Times New Roman" pitchFamily="18" charset="0"/>
            </a:endParaRPr>
          </a:p>
        </p:txBody>
      </p:sp>
      <p:sp>
        <p:nvSpPr>
          <p:cNvPr id="8195" name="Rectangle 3"/>
          <p:cNvSpPr>
            <a:spLocks noGrp="1" noChangeArrowheads="1"/>
          </p:cNvSpPr>
          <p:nvPr>
            <p:ph type="body" idx="1"/>
          </p:nvPr>
        </p:nvSpPr>
        <p:spPr>
          <a:xfrm>
            <a:off x="539751" y="951310"/>
            <a:ext cx="8352729" cy="3780680"/>
          </a:xfrm>
        </p:spPr>
        <p:txBody>
          <a:bodyPr>
            <a:normAutofit/>
          </a:bodyPr>
          <a:lstStyle/>
          <a:p>
            <a:pPr marL="609600" indent="-609600" algn="just" eaLnBrk="1" hangingPunct="1">
              <a:buFontTx/>
              <a:buAutoNum type="arabicPeriod"/>
              <a:defRPr/>
            </a:pPr>
            <a:endParaRPr lang="el-GR" sz="2200" b="1" dirty="0" smtClean="0">
              <a:solidFill>
                <a:schemeClr val="accent1"/>
              </a:solidFill>
              <a:effectLst>
                <a:outerShdw blurRad="38100" dist="38100" dir="2700000" algn="tl">
                  <a:srgbClr val="000000"/>
                </a:outerShdw>
              </a:effectLst>
              <a:latin typeface="Times New Roman" pitchFamily="18" charset="0"/>
              <a:cs typeface="Times New Roman" pitchFamily="18" charset="0"/>
            </a:endParaRPr>
          </a:p>
          <a:p>
            <a:pPr marL="609600" indent="-609600" algn="just" eaLnBrk="1" hangingPunct="1">
              <a:buFontTx/>
              <a:buAutoNum type="arabicPeriod"/>
              <a:defRPr/>
            </a:pPr>
            <a:endParaRPr lang="en-US" sz="2200" b="1" dirty="0" smtClean="0">
              <a:solidFill>
                <a:schemeClr val="accent1"/>
              </a:solidFill>
              <a:effectLst>
                <a:outerShdw blurRad="38100" dist="38100" dir="2700000" algn="tl">
                  <a:srgbClr val="000000"/>
                </a:outerShdw>
              </a:effectLst>
              <a:latin typeface="Times New Roman" pitchFamily="18" charset="0"/>
              <a:cs typeface="Times New Roman" pitchFamily="18" charset="0"/>
            </a:endParaRPr>
          </a:p>
          <a:p>
            <a:pPr marL="609600" indent="-609600" eaLnBrk="1" hangingPunct="1">
              <a:buFontTx/>
              <a:buAutoNum type="arabicPeriod"/>
              <a:defRPr/>
            </a:pPr>
            <a:r>
              <a:rPr lang="el-GR" sz="2200" b="1" dirty="0" smtClean="0">
                <a:solidFill>
                  <a:schemeClr val="accent1"/>
                </a:solidFill>
                <a:effectLst>
                  <a:outerShdw blurRad="38100" dist="38100" dir="2700000" algn="tl">
                    <a:srgbClr val="000000"/>
                  </a:outerShdw>
                </a:effectLst>
              </a:rPr>
              <a:t>Επικεντρώνεται στο χώρο και όχι στην οργάνωση που αναλαμβάνει την ανάλυση </a:t>
            </a:r>
            <a:r>
              <a:rPr lang="en-US" sz="2200" b="1" dirty="0" smtClean="0">
                <a:solidFill>
                  <a:schemeClr val="accent1"/>
                </a:solidFill>
                <a:effectLst>
                  <a:outerShdw blurRad="38100" dist="38100" dir="2700000" algn="tl">
                    <a:srgbClr val="000000"/>
                  </a:outerShdw>
                </a:effectLst>
              </a:rPr>
              <a:t>SWOT</a:t>
            </a:r>
            <a:r>
              <a:rPr lang="el-GR" sz="2200" b="1" dirty="0" smtClean="0">
                <a:solidFill>
                  <a:schemeClr val="accent1"/>
                </a:solidFill>
                <a:effectLst>
                  <a:outerShdw blurRad="38100" dist="38100" dir="2700000" algn="tl">
                    <a:srgbClr val="000000"/>
                  </a:outerShdw>
                </a:effectLst>
              </a:rPr>
              <a:t>.</a:t>
            </a:r>
            <a:r>
              <a:rPr lang="en-US" sz="2200" b="1" dirty="0" smtClean="0">
                <a:solidFill>
                  <a:schemeClr val="accent1"/>
                </a:solidFill>
                <a:effectLst>
                  <a:outerShdw blurRad="38100" dist="38100" dir="2700000" algn="tl">
                    <a:srgbClr val="000000"/>
                  </a:outerShdw>
                </a:effectLst>
              </a:rPr>
              <a:t> </a:t>
            </a:r>
            <a:endParaRPr lang="el-GR" sz="2200" b="1" dirty="0" smtClean="0">
              <a:solidFill>
                <a:schemeClr val="accent1"/>
              </a:solidFill>
              <a:effectLst>
                <a:outerShdw blurRad="38100" dist="38100" dir="2700000" algn="tl">
                  <a:srgbClr val="000000"/>
                </a:outerShdw>
              </a:effectLst>
            </a:endParaRPr>
          </a:p>
          <a:p>
            <a:pPr marL="609600" indent="-609600" eaLnBrk="1" hangingPunct="1">
              <a:buNone/>
              <a:defRPr/>
            </a:pPr>
            <a:endParaRPr lang="el-GR" sz="2200" b="1" dirty="0" smtClean="0">
              <a:solidFill>
                <a:schemeClr val="accent1"/>
              </a:solidFill>
              <a:effectLst>
                <a:outerShdw blurRad="38100" dist="38100" dir="2700000" algn="tl">
                  <a:srgbClr val="000000"/>
                </a:outerShdw>
              </a:effectLst>
            </a:endParaRPr>
          </a:p>
          <a:p>
            <a:pPr marL="609600" indent="-609600" eaLnBrk="1" hangingPunct="1">
              <a:buFontTx/>
              <a:buAutoNum type="arabicPeriod"/>
              <a:defRPr/>
            </a:pPr>
            <a:r>
              <a:rPr lang="el-GR" sz="2200" b="1" dirty="0" smtClean="0">
                <a:solidFill>
                  <a:schemeClr val="accent1"/>
                </a:solidFill>
                <a:effectLst>
                  <a:outerShdw blurRad="38100" dist="38100" dir="2700000" algn="tl">
                    <a:srgbClr val="000000"/>
                  </a:outerShdw>
                </a:effectLst>
              </a:rPr>
              <a:t>Έλλειψη αντικειμενικής διατύπωσης του σχεδιασμού.</a:t>
            </a:r>
          </a:p>
          <a:p>
            <a:pPr marL="609600" indent="-609600" eaLnBrk="1" hangingPunct="1">
              <a:buFontTx/>
              <a:buAutoNum type="arabicPeriod"/>
              <a:defRPr/>
            </a:pPr>
            <a:endParaRPr lang="el-GR" sz="2200" b="1" dirty="0" smtClean="0">
              <a:solidFill>
                <a:schemeClr val="accent1"/>
              </a:solidFill>
              <a:effectLst>
                <a:outerShdw blurRad="38100" dist="38100" dir="2700000" algn="tl">
                  <a:srgbClr val="000000"/>
                </a:outerShdw>
              </a:effectLst>
            </a:endParaRPr>
          </a:p>
          <a:p>
            <a:pPr marL="609600" indent="-609600" eaLnBrk="1" hangingPunct="1">
              <a:buFontTx/>
              <a:buAutoNum type="arabicPeriod"/>
              <a:defRPr/>
            </a:pPr>
            <a:r>
              <a:rPr lang="el-GR" sz="2200" b="1" dirty="0" smtClean="0">
                <a:solidFill>
                  <a:schemeClr val="accent1"/>
                </a:solidFill>
                <a:effectLst>
                  <a:outerShdw blurRad="38100" dist="38100" dir="2700000" algn="tl">
                    <a:srgbClr val="000000"/>
                  </a:outerShdw>
                </a:effectLst>
              </a:rPr>
              <a:t>Κατάρτιση εκτεταμένων καταλόγων παραγόντων χωρίς να αξιολογείται η χρησιμότητά τους. </a:t>
            </a:r>
          </a:p>
          <a:p>
            <a:pPr marL="609600" indent="-609600" algn="just" eaLnBrk="1" hangingPunct="1">
              <a:buFontTx/>
              <a:buNone/>
              <a:defRPr/>
            </a:pPr>
            <a:endParaRPr lang="el-GR" sz="2200" b="1" dirty="0" smtClean="0">
              <a:solidFill>
                <a:schemeClr val="accent1"/>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195">
                                            <p:txEl>
                                              <p:pRg st="2" end="2"/>
                                            </p:txEl>
                                          </p:spTgt>
                                        </p:tgtEl>
                                        <p:attrNameLst>
                                          <p:attrName>style.visibility</p:attrName>
                                        </p:attrNameLst>
                                      </p:cBhvr>
                                      <p:to>
                                        <p:strVal val="visible"/>
                                      </p:to>
                                    </p:set>
                                    <p:animEffect transition="in" filter="fade">
                                      <p:cBhvr>
                                        <p:cTn id="14" dur="500"/>
                                        <p:tgtEl>
                                          <p:spTgt spid="8195">
                                            <p:txEl>
                                              <p:pRg st="2" end="2"/>
                                            </p:txEl>
                                          </p:spTgt>
                                        </p:tgtEl>
                                      </p:cBhvr>
                                    </p:animEffect>
                                    <p:anim calcmode="lin" valueType="num">
                                      <p:cBhvr>
                                        <p:cTn id="15"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819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fade">
                                      <p:cBhvr>
                                        <p:cTn id="21" dur="500"/>
                                        <p:tgtEl>
                                          <p:spTgt spid="8195">
                                            <p:txEl>
                                              <p:pRg st="4" end="4"/>
                                            </p:txEl>
                                          </p:spTgt>
                                        </p:tgtEl>
                                      </p:cBhvr>
                                    </p:animEffect>
                                    <p:anim calcmode="lin" valueType="num">
                                      <p:cBhvr>
                                        <p:cTn id="22"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8195">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8195">
                                            <p:txEl>
                                              <p:pRg st="6" end="6"/>
                                            </p:txEl>
                                          </p:spTgt>
                                        </p:tgtEl>
                                        <p:attrNameLst>
                                          <p:attrName>style.visibility</p:attrName>
                                        </p:attrNameLst>
                                      </p:cBhvr>
                                      <p:to>
                                        <p:strVal val="visible"/>
                                      </p:to>
                                    </p:set>
                                    <p:animEffect transition="in" filter="fade">
                                      <p:cBhvr>
                                        <p:cTn id="28" dur="500"/>
                                        <p:tgtEl>
                                          <p:spTgt spid="8195">
                                            <p:txEl>
                                              <p:pRg st="6" end="6"/>
                                            </p:txEl>
                                          </p:spTgt>
                                        </p:tgtEl>
                                      </p:cBhvr>
                                    </p:animEffect>
                                    <p:anim calcmode="lin" valueType="num">
                                      <p:cBhvr>
                                        <p:cTn id="29"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30" dur="500" fill="hold"/>
                                        <p:tgtEl>
                                          <p:spTgt spid="8195">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195263"/>
            <a:ext cx="8229600" cy="789385"/>
          </a:xfrm>
        </p:spPr>
        <p:txBody>
          <a:bodyPr/>
          <a:lstStyle/>
          <a:p>
            <a:pPr eaLnBrk="1" hangingPunct="1">
              <a:defRPr/>
            </a:pPr>
            <a:r>
              <a:rPr lang="el-GR" sz="3200" b="1" dirty="0" smtClean="0">
                <a:solidFill>
                  <a:schemeClr val="accent2"/>
                </a:solidFill>
                <a:effectLst>
                  <a:outerShdw blurRad="38100" dist="38100" dir="2700000" algn="tl">
                    <a:srgbClr val="000000"/>
                  </a:outerShdw>
                </a:effectLst>
                <a:latin typeface="Arial Black" pitchFamily="34" charset="0"/>
                <a:cs typeface="Times New Roman" pitchFamily="18" charset="0"/>
              </a:rPr>
              <a:t>Πλεονεκτεί:  </a:t>
            </a:r>
          </a:p>
        </p:txBody>
      </p:sp>
      <p:sp>
        <p:nvSpPr>
          <p:cNvPr id="18435" name="Rectangle 3"/>
          <p:cNvSpPr>
            <a:spLocks noGrp="1" noChangeArrowheads="1"/>
          </p:cNvSpPr>
          <p:nvPr>
            <p:ph idx="1"/>
          </p:nvPr>
        </p:nvSpPr>
        <p:spPr>
          <a:xfrm>
            <a:off x="611189" y="1006079"/>
            <a:ext cx="7921625" cy="3801665"/>
          </a:xfrm>
        </p:spPr>
        <p:txBody>
          <a:bodyPr>
            <a:normAutofit lnSpcReduction="10000"/>
          </a:bodyPr>
          <a:lstStyle/>
          <a:p>
            <a:pPr algn="just" eaLnBrk="1" hangingPunct="1">
              <a:defRPr/>
            </a:pPr>
            <a:endParaRPr lang="el-GR" sz="2200" b="1" u="sng" dirty="0" smtClean="0">
              <a:solidFill>
                <a:schemeClr val="accent1"/>
              </a:solidFill>
              <a:effectLst>
                <a:outerShdw blurRad="38100" dist="38100" dir="2700000" algn="tl">
                  <a:srgbClr val="000000"/>
                </a:outerShdw>
              </a:effectLst>
              <a:latin typeface="Arial Black" pitchFamily="34" charset="0"/>
              <a:cs typeface="Times New Roman" pitchFamily="18" charset="0"/>
            </a:endParaRPr>
          </a:p>
          <a:p>
            <a:pPr algn="just" eaLnBrk="1" hangingPunct="1">
              <a:buFont typeface="Wingdings" pitchFamily="2" charset="2"/>
              <a:buChar char="ü"/>
              <a:defRPr/>
            </a:pPr>
            <a:r>
              <a:rPr lang="el-GR" sz="2200" b="1" u="sng" dirty="0" smtClean="0">
                <a:solidFill>
                  <a:schemeClr val="accent1"/>
                </a:solidFill>
                <a:effectLst>
                  <a:outerShdw blurRad="38100" dist="38100" dir="2700000" algn="tl">
                    <a:srgbClr val="000000"/>
                  </a:outerShdw>
                </a:effectLst>
                <a:latin typeface="+mj-lt"/>
                <a:cs typeface="Times New Roman" pitchFamily="18" charset="0"/>
              </a:rPr>
              <a:t>Το ισχυρότερο πλεονέκτημα της ανάλυσης </a:t>
            </a:r>
            <a:r>
              <a:rPr lang="en-US" sz="2200" b="1" u="sng" dirty="0" smtClean="0">
                <a:solidFill>
                  <a:schemeClr val="accent1"/>
                </a:solidFill>
                <a:effectLst>
                  <a:outerShdw blurRad="38100" dist="38100" dir="2700000" algn="tl">
                    <a:srgbClr val="000000"/>
                  </a:outerShdw>
                </a:effectLst>
                <a:latin typeface="+mj-lt"/>
                <a:cs typeface="Times New Roman" pitchFamily="18" charset="0"/>
              </a:rPr>
              <a:t>SWOT</a:t>
            </a:r>
            <a:r>
              <a:rPr lang="en-US" sz="2200" b="1" dirty="0" smtClean="0">
                <a:solidFill>
                  <a:schemeClr val="accent1"/>
                </a:solidFill>
                <a:effectLst>
                  <a:outerShdw blurRad="38100" dist="38100" dir="2700000" algn="tl">
                    <a:srgbClr val="000000"/>
                  </a:outerShdw>
                </a:effectLst>
                <a:latin typeface="+mj-lt"/>
                <a:cs typeface="Times New Roman" pitchFamily="18" charset="0"/>
              </a:rPr>
              <a:t>: </a:t>
            </a:r>
            <a:r>
              <a:rPr lang="el-GR" sz="2200" b="1" dirty="0" smtClean="0">
                <a:solidFill>
                  <a:schemeClr val="accent1"/>
                </a:solidFill>
                <a:effectLst>
                  <a:outerShdw blurRad="38100" dist="38100" dir="2700000" algn="tl">
                    <a:srgbClr val="000000"/>
                  </a:outerShdw>
                </a:effectLst>
                <a:latin typeface="+mj-lt"/>
                <a:cs typeface="Times New Roman" pitchFamily="18" charset="0"/>
              </a:rPr>
              <a:t>βοηθά στην ανάδειξη της σχέσης του εφαρμοζόμενου προγράμματος ή έργου με την περιοχή και το περιβάλλον υλοποίησης.</a:t>
            </a:r>
          </a:p>
          <a:p>
            <a:pPr algn="just" eaLnBrk="1" hangingPunct="1">
              <a:buFont typeface="Wingdings" pitchFamily="2" charset="2"/>
              <a:buNone/>
              <a:defRPr/>
            </a:pPr>
            <a:endParaRPr lang="el-GR" sz="2200" b="1" dirty="0" smtClean="0">
              <a:solidFill>
                <a:schemeClr val="accent1"/>
              </a:solidFill>
              <a:effectLst>
                <a:outerShdw blurRad="38100" dist="38100" dir="2700000" algn="tl">
                  <a:srgbClr val="000000"/>
                </a:outerShdw>
              </a:effectLst>
              <a:latin typeface="+mj-lt"/>
              <a:cs typeface="Times New Roman" pitchFamily="18" charset="0"/>
            </a:endParaRPr>
          </a:p>
          <a:p>
            <a:pPr algn="just" eaLnBrk="1" hangingPunct="1">
              <a:buFont typeface="Wingdings" pitchFamily="2" charset="2"/>
              <a:buChar char="ü"/>
              <a:defRPr/>
            </a:pPr>
            <a:r>
              <a:rPr lang="el-GR" sz="2200" b="1" dirty="0" smtClean="0">
                <a:solidFill>
                  <a:schemeClr val="accent1"/>
                </a:solidFill>
                <a:effectLst>
                  <a:outerShdw blurRad="38100" dist="38100" dir="2700000" algn="tl">
                    <a:srgbClr val="000000"/>
                  </a:outerShdw>
                </a:effectLst>
                <a:latin typeface="+mj-lt"/>
                <a:cs typeface="Times New Roman" pitchFamily="18" charset="0"/>
              </a:rPr>
              <a:t>Επιτρέπει τη σύγκριση ανάμεσα στους παράγοντες του εσωτερικού και εξωτερικού περιβάλλοντος.</a:t>
            </a:r>
          </a:p>
          <a:p>
            <a:pPr algn="just" eaLnBrk="1" hangingPunct="1">
              <a:buFont typeface="Wingdings" pitchFamily="2" charset="2"/>
              <a:buNone/>
              <a:defRPr/>
            </a:pPr>
            <a:endParaRPr lang="el-GR" sz="2200" b="1" dirty="0" smtClean="0">
              <a:solidFill>
                <a:schemeClr val="accent1"/>
              </a:solidFill>
              <a:effectLst>
                <a:outerShdw blurRad="38100" dist="38100" dir="2700000" algn="tl">
                  <a:srgbClr val="000000"/>
                </a:outerShdw>
              </a:effectLst>
              <a:latin typeface="+mj-lt"/>
              <a:cs typeface="Times New Roman" pitchFamily="18" charset="0"/>
            </a:endParaRPr>
          </a:p>
          <a:p>
            <a:pPr algn="just" eaLnBrk="1" hangingPunct="1">
              <a:buFont typeface="Wingdings" pitchFamily="2" charset="2"/>
              <a:buChar char="ü"/>
              <a:defRPr/>
            </a:pPr>
            <a:r>
              <a:rPr lang="el-GR" sz="2200" b="1" dirty="0" smtClean="0">
                <a:solidFill>
                  <a:schemeClr val="accent1"/>
                </a:solidFill>
                <a:effectLst>
                  <a:outerShdw blurRad="38100" dist="38100" dir="2700000" algn="tl">
                    <a:srgbClr val="000000"/>
                  </a:outerShdw>
                </a:effectLst>
                <a:latin typeface="+mj-lt"/>
                <a:cs typeface="Times New Roman" pitchFamily="18" charset="0"/>
              </a:rPr>
              <a:t>Είναι μια απλή και δημοφιλής τεχνική που μπορεί να εφαρμοστεί σε όλα τα στάδια σχεδιασμού μιας πολιτικής.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1 - Τίτλος"/>
          <p:cNvSpPr>
            <a:spLocks noGrp="1"/>
          </p:cNvSpPr>
          <p:nvPr>
            <p:ph type="title"/>
          </p:nvPr>
        </p:nvSpPr>
        <p:spPr>
          <a:xfrm>
            <a:off x="457200" y="375048"/>
            <a:ext cx="8229600" cy="507206"/>
          </a:xfrm>
        </p:spPr>
        <p:txBody>
          <a:bodyPr>
            <a:normAutofit fontScale="90000"/>
          </a:bodyPr>
          <a:lstStyle/>
          <a:p>
            <a:endParaRPr lang="el-GR" smtClean="0"/>
          </a:p>
        </p:txBody>
      </p:sp>
      <p:sp>
        <p:nvSpPr>
          <p:cNvPr id="71683" name="3 - Θέση κειμένου"/>
          <p:cNvSpPr>
            <a:spLocks noGrp="1"/>
          </p:cNvSpPr>
          <p:nvPr>
            <p:ph type="body" sz="half" idx="2"/>
          </p:nvPr>
        </p:nvSpPr>
        <p:spPr/>
        <p:txBody>
          <a:bodyPr/>
          <a:lstStyle/>
          <a:p>
            <a:endParaRPr lang="el-GR" smtClean="0"/>
          </a:p>
        </p:txBody>
      </p:sp>
      <p:pic>
        <p:nvPicPr>
          <p:cNvPr id="6" name="Teamwork funny.avi">
            <a:hlinkClick r:id="" action="ppaction://media"/>
          </p:cNvPr>
          <p:cNvPicPr>
            <a:picLocks noRot="1" noChangeAspect="1"/>
          </p:cNvPicPr>
          <p:nvPr>
            <a:videoFile r:link="rId1"/>
          </p:nvPr>
        </p:nvPicPr>
        <p:blipFill>
          <a:blip r:embed="rId3" cstate="print"/>
          <a:srcRect/>
          <a:stretch>
            <a:fillRect/>
          </a:stretch>
        </p:blipFill>
        <p:spPr bwMode="auto">
          <a:xfrm>
            <a:off x="1908175" y="1924050"/>
            <a:ext cx="4032250" cy="243006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3355"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3 - Θέση περιεχομένου" descr="swot_analysis01.jpg"/>
          <p:cNvPicPr>
            <a:picLocks noGrp="1" noChangeAspect="1"/>
          </p:cNvPicPr>
          <p:nvPr>
            <p:ph sz="quarter" idx="4294967295"/>
          </p:nvPr>
        </p:nvPicPr>
        <p:blipFill>
          <a:blip r:embed="rId3" cstate="print"/>
          <a:srcRect/>
          <a:stretch>
            <a:fillRect/>
          </a:stretch>
        </p:blipFill>
        <p:spPr>
          <a:xfrm>
            <a:off x="2" y="0"/>
            <a:ext cx="4859339" cy="1779588"/>
          </a:xfrm>
        </p:spPr>
      </p:pic>
      <p:pic>
        <p:nvPicPr>
          <p:cNvPr id="16388" name="Picture 2" descr="http://www.iia.ie/filestore/images/news/300px/dialogues.jpg"/>
          <p:cNvPicPr>
            <a:picLocks noChangeAspect="1" noChangeArrowheads="1"/>
          </p:cNvPicPr>
          <p:nvPr/>
        </p:nvPicPr>
        <p:blipFill>
          <a:blip r:embed="rId4" cstate="print"/>
          <a:srcRect/>
          <a:stretch>
            <a:fillRect/>
          </a:stretch>
        </p:blipFill>
        <p:spPr bwMode="auto">
          <a:xfrm>
            <a:off x="5508628" y="897732"/>
            <a:ext cx="3216276" cy="2052638"/>
          </a:xfrm>
          <a:prstGeom prst="rect">
            <a:avLst/>
          </a:prstGeom>
          <a:noFill/>
          <a:ln w="9525">
            <a:noFill/>
            <a:miter lim="800000"/>
            <a:headEnd/>
            <a:tailEnd/>
          </a:ln>
        </p:spPr>
      </p:pic>
      <p:sp>
        <p:nvSpPr>
          <p:cNvPr id="16389" name="6 - TextBox"/>
          <p:cNvSpPr txBox="1">
            <a:spLocks noChangeArrowheads="1"/>
          </p:cNvSpPr>
          <p:nvPr/>
        </p:nvSpPr>
        <p:spPr bwMode="auto">
          <a:xfrm>
            <a:off x="6588226" y="3219824"/>
            <a:ext cx="2376487" cy="1200329"/>
          </a:xfrm>
          <a:prstGeom prst="rect">
            <a:avLst/>
          </a:prstGeom>
          <a:noFill/>
          <a:ln w="9525">
            <a:noFill/>
            <a:miter lim="800000"/>
            <a:headEnd/>
            <a:tailEnd/>
          </a:ln>
        </p:spPr>
        <p:txBody>
          <a:bodyPr>
            <a:spAutoFit/>
          </a:bodyPr>
          <a:lstStyle/>
          <a:p>
            <a:r>
              <a:rPr lang="en-US" dirty="0"/>
              <a:t>N. M</a:t>
            </a:r>
            <a:r>
              <a:rPr lang="el-GR" dirty="0" err="1"/>
              <a:t>αραβά</a:t>
            </a:r>
            <a:r>
              <a:rPr lang="el-GR" dirty="0"/>
              <a:t>,</a:t>
            </a:r>
          </a:p>
          <a:p>
            <a:endParaRPr lang="el-GR" dirty="0"/>
          </a:p>
          <a:p>
            <a:r>
              <a:rPr lang="en-US" dirty="0"/>
              <a:t>e-mail: </a:t>
            </a:r>
            <a:r>
              <a:rPr lang="en-US" dirty="0">
                <a:hlinkClick r:id="rId5"/>
              </a:rPr>
              <a:t>nmarava@gmail.com</a:t>
            </a:r>
            <a:r>
              <a:rPr lang="en-US" dirty="0"/>
              <a:t> </a:t>
            </a:r>
            <a:endParaRPr lang="el-GR" dirty="0"/>
          </a:p>
        </p:txBody>
      </p:sp>
      <p:graphicFrame>
        <p:nvGraphicFramePr>
          <p:cNvPr id="8" name="7 - Διάγραμμα"/>
          <p:cNvGraphicFramePr/>
          <p:nvPr/>
        </p:nvGraphicFramePr>
        <p:xfrm>
          <a:off x="179513" y="1851673"/>
          <a:ext cx="4608512" cy="288032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95536" y="123478"/>
            <a:ext cx="8153400" cy="1005840"/>
          </a:xfrm>
        </p:spPr>
        <p:txBody>
          <a:bodyPr/>
          <a:lstStyle/>
          <a:p>
            <a:pPr eaLnBrk="1" hangingPunct="1">
              <a:defRPr/>
            </a:pPr>
            <a:r>
              <a:rPr lang="el-GR" sz="3200" b="1" dirty="0" smtClean="0">
                <a:solidFill>
                  <a:schemeClr val="tx1"/>
                </a:solidFill>
                <a:effectLst>
                  <a:outerShdw blurRad="38100" dist="38100" dir="2700000" algn="tl">
                    <a:srgbClr val="000000"/>
                  </a:outerShdw>
                </a:effectLst>
                <a:cs typeface="Times New Roman" pitchFamily="18" charset="0"/>
              </a:rPr>
              <a:t>Εφαρμογές-χρήσεις της ανάλυσης </a:t>
            </a:r>
            <a:r>
              <a:rPr lang="en-US" sz="3200" b="1" dirty="0" smtClean="0">
                <a:solidFill>
                  <a:schemeClr val="tx1"/>
                </a:solidFill>
                <a:effectLst>
                  <a:outerShdw blurRad="38100" dist="38100" dir="2700000" algn="tl">
                    <a:srgbClr val="000000"/>
                  </a:outerShdw>
                </a:effectLst>
                <a:cs typeface="Times New Roman" pitchFamily="18" charset="0"/>
              </a:rPr>
              <a:t>SWOT</a:t>
            </a:r>
            <a:endParaRPr lang="el-GR" sz="3200" b="1" dirty="0" smtClean="0">
              <a:solidFill>
                <a:schemeClr val="tx1"/>
              </a:solidFill>
              <a:effectLst>
                <a:outerShdw blurRad="38100" dist="38100" dir="2700000" algn="tl">
                  <a:srgbClr val="000000"/>
                </a:outerShdw>
              </a:effectLst>
              <a:cs typeface="Times New Roman" pitchFamily="18" charset="0"/>
            </a:endParaRPr>
          </a:p>
        </p:txBody>
      </p:sp>
      <p:sp>
        <p:nvSpPr>
          <p:cNvPr id="4" name="3 - Θέση περιεχομένου"/>
          <p:cNvSpPr>
            <a:spLocks noGrp="1"/>
          </p:cNvSpPr>
          <p:nvPr>
            <p:ph sz="quarter" idx="13"/>
          </p:nvPr>
        </p:nvSpPr>
        <p:spPr/>
        <p:txBody>
          <a:bodyPr>
            <a:normAutofit fontScale="85000" lnSpcReduction="10000"/>
          </a:bodyPr>
          <a:lstStyle/>
          <a:p>
            <a:pPr algn="just">
              <a:defRPr/>
            </a:pPr>
            <a:r>
              <a:rPr lang="el-GR" sz="3200" b="1" dirty="0" smtClean="0">
                <a:effectLst>
                  <a:outerShdw blurRad="38100" dist="38100" dir="2700000" algn="tl">
                    <a:srgbClr val="000000"/>
                  </a:outerShdw>
                </a:effectLst>
                <a:cs typeface="Times New Roman" pitchFamily="18" charset="0"/>
              </a:rPr>
              <a:t>Κράτη </a:t>
            </a:r>
          </a:p>
          <a:p>
            <a:pPr algn="just">
              <a:defRPr/>
            </a:pPr>
            <a:r>
              <a:rPr lang="el-GR" sz="3200" b="1" dirty="0" smtClean="0">
                <a:effectLst>
                  <a:outerShdw blurRad="38100" dist="38100" dir="2700000" algn="tl">
                    <a:srgbClr val="000000"/>
                  </a:outerShdw>
                </a:effectLst>
                <a:cs typeface="Times New Roman" pitchFamily="18" charset="0"/>
              </a:rPr>
              <a:t>Επιχειρήσεις</a:t>
            </a:r>
          </a:p>
          <a:p>
            <a:pPr algn="just">
              <a:defRPr/>
            </a:pPr>
            <a:r>
              <a:rPr lang="el-GR" sz="3200" b="1" dirty="0" smtClean="0">
                <a:effectLst>
                  <a:outerShdw blurRad="38100" dist="38100" dir="2700000" algn="tl">
                    <a:srgbClr val="000000"/>
                  </a:outerShdw>
                </a:effectLst>
                <a:cs typeface="Times New Roman" pitchFamily="18" charset="0"/>
              </a:rPr>
              <a:t>Οργανισμοί </a:t>
            </a:r>
          </a:p>
          <a:p>
            <a:pPr algn="just">
              <a:defRPr/>
            </a:pPr>
            <a:r>
              <a:rPr lang="el-GR" sz="3200" b="1" dirty="0" smtClean="0">
                <a:effectLst>
                  <a:outerShdw blurRad="38100" dist="38100" dir="2700000" algn="tl">
                    <a:srgbClr val="000000"/>
                  </a:outerShdw>
                </a:effectLst>
                <a:cs typeface="Times New Roman" pitchFamily="18" charset="0"/>
              </a:rPr>
              <a:t>Ακαδημαϊκά Ιδρύματα</a:t>
            </a:r>
          </a:p>
          <a:p>
            <a:pPr algn="just">
              <a:defRPr/>
            </a:pPr>
            <a:r>
              <a:rPr lang="el-GR" sz="3200" b="1" dirty="0" smtClean="0">
                <a:effectLst>
                  <a:outerShdw blurRad="38100" dist="38100" dir="2700000" algn="tl">
                    <a:srgbClr val="000000"/>
                  </a:outerShdw>
                </a:effectLst>
                <a:cs typeface="Times New Roman" pitchFamily="18" charset="0"/>
              </a:rPr>
              <a:t>ΔΗΜΟΙ</a:t>
            </a:r>
          </a:p>
          <a:p>
            <a:endParaRPr lang="el-GR" dirty="0"/>
          </a:p>
        </p:txBody>
      </p:sp>
      <p:sp>
        <p:nvSpPr>
          <p:cNvPr id="5" name="4 - Θέση περιεχομένου"/>
          <p:cNvSpPr>
            <a:spLocks noGrp="1"/>
          </p:cNvSpPr>
          <p:nvPr>
            <p:ph sz="quarter" idx="14"/>
          </p:nvPr>
        </p:nvSpPr>
        <p:spPr/>
        <p:txBody>
          <a:bodyPr>
            <a:normAutofit fontScale="85000" lnSpcReduction="20000"/>
          </a:bodyPr>
          <a:lstStyle/>
          <a:p>
            <a:r>
              <a:rPr lang="el-GR" dirty="0" smtClean="0"/>
              <a:t>Προώθηση προϊόντων</a:t>
            </a:r>
          </a:p>
          <a:p>
            <a:r>
              <a:rPr lang="el-GR" dirty="0" smtClean="0"/>
              <a:t>Επιχειρησιακός σχεδιασμός </a:t>
            </a:r>
          </a:p>
          <a:p>
            <a:r>
              <a:rPr lang="el-GR" dirty="0" smtClean="0"/>
              <a:t>Στρατηγικός προγραμματισμός </a:t>
            </a:r>
          </a:p>
          <a:p>
            <a:r>
              <a:rPr lang="el-GR" dirty="0" smtClean="0"/>
              <a:t>Αστικός και αναπτυξιακός σχεδιασμός </a:t>
            </a:r>
          </a:p>
          <a:p>
            <a:pPr>
              <a:buNone/>
            </a:pP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844154"/>
          </a:xfrm>
        </p:spPr>
        <p:txBody>
          <a:bodyPr>
            <a:normAutofit fontScale="90000"/>
          </a:bodyPr>
          <a:lstStyle/>
          <a:p>
            <a:pPr eaLnBrk="1" hangingPunct="1">
              <a:defRPr/>
            </a:pPr>
            <a:r>
              <a:rPr lang="el-GR" sz="3200" b="1" dirty="0" smtClean="0">
                <a:solidFill>
                  <a:schemeClr val="accent1"/>
                </a:solidFill>
                <a:effectLst>
                  <a:outerShdw blurRad="38100" dist="38100" dir="2700000" algn="tl">
                    <a:srgbClr val="000000"/>
                  </a:outerShdw>
                </a:effectLst>
                <a:latin typeface="Times New Roman" pitchFamily="18" charset="0"/>
                <a:cs typeface="Times New Roman" pitchFamily="18" charset="0"/>
              </a:rPr>
              <a:t/>
            </a:r>
            <a:br>
              <a:rPr lang="el-GR" sz="3200" b="1" dirty="0" smtClean="0">
                <a:solidFill>
                  <a:schemeClr val="accent1"/>
                </a:solidFill>
                <a:effectLst>
                  <a:outerShdw blurRad="38100" dist="38100" dir="2700000" algn="tl">
                    <a:srgbClr val="000000"/>
                  </a:outerShdw>
                </a:effectLst>
                <a:latin typeface="Times New Roman" pitchFamily="18" charset="0"/>
                <a:cs typeface="Times New Roman" pitchFamily="18" charset="0"/>
              </a:rPr>
            </a:br>
            <a:r>
              <a:rPr lang="el-GR" sz="3200" b="1" dirty="0" smtClean="0">
                <a:solidFill>
                  <a:schemeClr val="accent1"/>
                </a:solidFill>
                <a:effectLst>
                  <a:outerShdw blurRad="38100" dist="38100" dir="2700000" algn="tl">
                    <a:srgbClr val="000000"/>
                  </a:outerShdw>
                </a:effectLst>
                <a:latin typeface="Arial Black" pitchFamily="34" charset="0"/>
                <a:cs typeface="Times New Roman" pitchFamily="18" charset="0"/>
              </a:rPr>
              <a:t>Τι είναι η ανάλυση </a:t>
            </a:r>
            <a:r>
              <a:rPr lang="en-US" sz="3200" b="1" dirty="0" smtClean="0">
                <a:solidFill>
                  <a:schemeClr val="accent1"/>
                </a:solidFill>
                <a:effectLst>
                  <a:outerShdw blurRad="38100" dist="38100" dir="2700000" algn="tl">
                    <a:srgbClr val="000000"/>
                  </a:outerShdw>
                </a:effectLst>
                <a:latin typeface="Arial Black" pitchFamily="34" charset="0"/>
                <a:cs typeface="Times New Roman" pitchFamily="18" charset="0"/>
              </a:rPr>
              <a:t>SWOT;</a:t>
            </a:r>
            <a:endParaRPr lang="el-GR" sz="3200" b="1" dirty="0" smtClean="0">
              <a:solidFill>
                <a:schemeClr val="accent1"/>
              </a:solidFill>
              <a:effectLst>
                <a:outerShdw blurRad="38100" dist="38100" dir="2700000" algn="tl">
                  <a:srgbClr val="000000"/>
                </a:outerShdw>
              </a:effectLst>
              <a:latin typeface="Arial Black" pitchFamily="34" charset="0"/>
              <a:cs typeface="Times New Roman" pitchFamily="18" charset="0"/>
            </a:endParaRPr>
          </a:p>
        </p:txBody>
      </p:sp>
      <p:sp>
        <p:nvSpPr>
          <p:cNvPr id="3075" name="Rectangle 3"/>
          <p:cNvSpPr>
            <a:spLocks noGrp="1" noChangeArrowheads="1"/>
          </p:cNvSpPr>
          <p:nvPr>
            <p:ph type="body" idx="1"/>
          </p:nvPr>
        </p:nvSpPr>
        <p:spPr>
          <a:xfrm>
            <a:off x="755650" y="1275160"/>
            <a:ext cx="7602538" cy="3386138"/>
          </a:xfrm>
        </p:spPr>
        <p:txBody>
          <a:bodyPr>
            <a:normAutofit/>
          </a:bodyPr>
          <a:lstStyle/>
          <a:p>
            <a:pPr marL="609600" indent="-609600" eaLnBrk="1" hangingPunct="1">
              <a:buFontTx/>
              <a:buNone/>
              <a:defRPr/>
            </a:pPr>
            <a:r>
              <a:rPr lang="el-GR" sz="2400" b="1" dirty="0" smtClean="0">
                <a:solidFill>
                  <a:schemeClr val="accent1"/>
                </a:solidFill>
                <a:effectLst>
                  <a:outerShdw blurRad="38100" dist="38100" dir="2700000" algn="tl">
                    <a:srgbClr val="000000"/>
                  </a:outerShdw>
                </a:effectLst>
                <a:latin typeface="Times New Roman" pitchFamily="18" charset="0"/>
                <a:cs typeface="Times New Roman" pitchFamily="18" charset="0"/>
              </a:rPr>
              <a:t>→ </a:t>
            </a:r>
            <a:r>
              <a:rPr lang="en-US" sz="2400" b="1" dirty="0" smtClean="0">
                <a:solidFill>
                  <a:schemeClr val="accent1"/>
                </a:solidFill>
                <a:effectLst>
                  <a:outerShdw blurRad="38100" dist="38100" dir="2700000" algn="tl">
                    <a:srgbClr val="000000"/>
                  </a:outerShdw>
                </a:effectLst>
                <a:latin typeface="Times New Roman" pitchFamily="18" charset="0"/>
                <a:cs typeface="Times New Roman" pitchFamily="18" charset="0"/>
              </a:rPr>
              <a:t>  </a:t>
            </a:r>
            <a:r>
              <a:rPr lang="el-GR" sz="2400" b="1" dirty="0" smtClean="0">
                <a:solidFill>
                  <a:schemeClr val="accent1"/>
                </a:solidFill>
                <a:effectLst>
                  <a:outerShdw blurRad="38100" dist="38100" dir="2700000" algn="tl">
                    <a:srgbClr val="000000"/>
                  </a:outerShdw>
                </a:effectLst>
                <a:latin typeface="Arial Black" pitchFamily="34" charset="0"/>
                <a:cs typeface="Times New Roman" pitchFamily="18" charset="0"/>
              </a:rPr>
              <a:t>Τρόπος οργάνωσης και ανάλυσης  των δεδομένων  βάσει διπλής ανάλυσης :  </a:t>
            </a:r>
            <a:endParaRPr lang="en-US" sz="2400" b="1" dirty="0" smtClean="0">
              <a:solidFill>
                <a:schemeClr val="accent1"/>
              </a:solidFill>
              <a:effectLst>
                <a:outerShdw blurRad="38100" dist="38100" dir="2700000" algn="tl">
                  <a:srgbClr val="000000"/>
                </a:outerShdw>
              </a:effectLst>
              <a:latin typeface="Arial Black" pitchFamily="34" charset="0"/>
              <a:cs typeface="Times New Roman" pitchFamily="18" charset="0"/>
            </a:endParaRPr>
          </a:p>
          <a:p>
            <a:pPr marL="609600" indent="-609600" eaLnBrk="1" hangingPunct="1">
              <a:buFontTx/>
              <a:buNone/>
              <a:defRPr/>
            </a:pPr>
            <a:r>
              <a:rPr lang="en-US" sz="2400" b="1" dirty="0" smtClean="0">
                <a:solidFill>
                  <a:schemeClr val="accent1"/>
                </a:solidFill>
                <a:effectLst>
                  <a:outerShdw blurRad="38100" dist="38100" dir="2700000" algn="tl">
                    <a:srgbClr val="000000"/>
                  </a:outerShdw>
                </a:effectLst>
                <a:latin typeface="Arial Black" pitchFamily="34" charset="0"/>
                <a:cs typeface="Times New Roman" pitchFamily="18" charset="0"/>
              </a:rPr>
              <a:t>	</a:t>
            </a:r>
          </a:p>
          <a:p>
            <a:pPr marL="609600" indent="-609600" eaLnBrk="1" hangingPunct="1">
              <a:buFontTx/>
              <a:buNone/>
              <a:defRPr/>
            </a:pPr>
            <a:r>
              <a:rPr lang="en-US" sz="2400" b="1" dirty="0" smtClean="0">
                <a:solidFill>
                  <a:schemeClr val="accent1"/>
                </a:solidFill>
                <a:effectLst>
                  <a:outerShdw blurRad="38100" dist="38100" dir="2700000" algn="tl">
                    <a:srgbClr val="000000"/>
                  </a:outerShdw>
                </a:effectLst>
                <a:latin typeface="Arial Black" pitchFamily="34" charset="0"/>
                <a:cs typeface="Times New Roman" pitchFamily="18" charset="0"/>
              </a:rPr>
              <a:t>	1. </a:t>
            </a:r>
            <a:r>
              <a:rPr lang="el-GR" sz="2400" b="1" dirty="0" smtClean="0">
                <a:solidFill>
                  <a:schemeClr val="accent1"/>
                </a:solidFill>
                <a:effectLst>
                  <a:outerShdw blurRad="38100" dist="38100" dir="2700000" algn="tl">
                    <a:srgbClr val="000000"/>
                  </a:outerShdw>
                </a:effectLst>
                <a:latin typeface="Arial Black" pitchFamily="34" charset="0"/>
                <a:cs typeface="Times New Roman" pitchFamily="18" charset="0"/>
              </a:rPr>
              <a:t> της εσωτερικής ανάλυσης (πλεονεκτήματα και μειονεκτήματα )</a:t>
            </a:r>
            <a:endParaRPr lang="en-US" sz="2400" b="1" dirty="0" smtClean="0">
              <a:solidFill>
                <a:schemeClr val="accent1"/>
              </a:solidFill>
              <a:effectLst>
                <a:outerShdw blurRad="38100" dist="38100" dir="2700000" algn="tl">
                  <a:srgbClr val="000000"/>
                </a:outerShdw>
              </a:effectLst>
              <a:latin typeface="Arial Black" pitchFamily="34" charset="0"/>
              <a:cs typeface="Times New Roman" pitchFamily="18" charset="0"/>
            </a:endParaRPr>
          </a:p>
          <a:p>
            <a:pPr marL="609600" indent="-609600" eaLnBrk="1" hangingPunct="1">
              <a:buFontTx/>
              <a:buNone/>
              <a:defRPr/>
            </a:pPr>
            <a:endParaRPr lang="en-US" sz="2400" b="1" dirty="0" smtClean="0">
              <a:solidFill>
                <a:schemeClr val="accent1"/>
              </a:solidFill>
              <a:effectLst>
                <a:outerShdw blurRad="38100" dist="38100" dir="2700000" algn="tl">
                  <a:srgbClr val="000000"/>
                </a:outerShdw>
              </a:effectLst>
              <a:latin typeface="Arial Black" pitchFamily="34" charset="0"/>
              <a:cs typeface="Times New Roman" pitchFamily="18" charset="0"/>
            </a:endParaRPr>
          </a:p>
          <a:p>
            <a:pPr marL="609600" indent="-609600" eaLnBrk="1" hangingPunct="1">
              <a:buFontTx/>
              <a:buNone/>
              <a:defRPr/>
            </a:pPr>
            <a:r>
              <a:rPr lang="en-US" sz="2400" b="1" dirty="0" smtClean="0">
                <a:solidFill>
                  <a:schemeClr val="accent1"/>
                </a:solidFill>
                <a:effectLst>
                  <a:outerShdw blurRad="38100" dist="38100" dir="2700000" algn="tl">
                    <a:srgbClr val="000000"/>
                  </a:outerShdw>
                </a:effectLst>
                <a:latin typeface="Arial Black" pitchFamily="34" charset="0"/>
                <a:cs typeface="Times New Roman" pitchFamily="18" charset="0"/>
              </a:rPr>
              <a:t>      </a:t>
            </a:r>
            <a:r>
              <a:rPr lang="en-US" sz="2400" b="1" dirty="0" smtClean="0">
                <a:solidFill>
                  <a:srgbClr val="FFFF00"/>
                </a:solidFill>
                <a:effectLst>
                  <a:outerShdw blurRad="38100" dist="38100" dir="2700000" algn="tl">
                    <a:srgbClr val="000000"/>
                  </a:outerShdw>
                </a:effectLst>
                <a:latin typeface="Arial Black" pitchFamily="34" charset="0"/>
                <a:cs typeface="Times New Roman" pitchFamily="18" charset="0"/>
              </a:rPr>
              <a:t>2. </a:t>
            </a:r>
            <a:r>
              <a:rPr lang="el-GR" sz="2400" b="1" dirty="0" smtClean="0">
                <a:solidFill>
                  <a:srgbClr val="FFFF00"/>
                </a:solidFill>
                <a:effectLst>
                  <a:outerShdw blurRad="38100" dist="38100" dir="2700000" algn="tl">
                    <a:srgbClr val="000000"/>
                  </a:outerShdw>
                </a:effectLst>
                <a:latin typeface="Arial Black" pitchFamily="34" charset="0"/>
                <a:cs typeface="Times New Roman" pitchFamily="18" charset="0"/>
              </a:rPr>
              <a:t> των εξωτερικών επιδράσεων  (απειλές –ευκαιρίες).</a:t>
            </a:r>
            <a:endParaRPr lang="en-US" sz="2400" b="1" dirty="0" smtClean="0">
              <a:solidFill>
                <a:srgbClr val="FFFF00"/>
              </a:solidFill>
              <a:effectLst>
                <a:outerShdw blurRad="38100" dist="38100" dir="2700000" algn="tl">
                  <a:srgbClr val="000000"/>
                </a:outerShdw>
              </a:effectLst>
              <a:latin typeface="Arial Black" pitchFamily="34" charset="0"/>
              <a:cs typeface="Times New Roman" pitchFamily="18" charset="0"/>
            </a:endParaRPr>
          </a:p>
          <a:p>
            <a:pPr marL="609600" indent="-609600" algn="just" eaLnBrk="1" hangingPunct="1">
              <a:buFontTx/>
              <a:buNone/>
              <a:defRPr/>
            </a:pPr>
            <a:endParaRPr lang="en-US" sz="2400" b="1" dirty="0" smtClean="0">
              <a:solidFill>
                <a:schemeClr val="accent1"/>
              </a:solidFill>
              <a:effectLst>
                <a:outerShdw blurRad="38100" dist="38100" dir="2700000" algn="tl">
                  <a:srgbClr val="000000"/>
                </a:outerShdw>
              </a:effectLst>
              <a:latin typeface="Times New Roman" pitchFamily="18" charset="0"/>
              <a:cs typeface="Times New Roman" pitchFamily="18" charset="0"/>
            </a:endParaRPr>
          </a:p>
        </p:txBody>
      </p:sp>
      <p:sp>
        <p:nvSpPr>
          <p:cNvPr id="4100" name="AutoShape 4" descr="owl"/>
          <p:cNvSpPr>
            <a:spLocks noChangeAspect="1" noChangeArrowheads="1"/>
          </p:cNvSpPr>
          <p:nvPr/>
        </p:nvSpPr>
        <p:spPr bwMode="auto">
          <a:xfrm>
            <a:off x="4419600" y="2457450"/>
            <a:ext cx="304800" cy="228600"/>
          </a:xfrm>
          <a:prstGeom prst="rect">
            <a:avLst/>
          </a:prstGeom>
          <a:noFill/>
          <a:ln w="9525">
            <a:noFill/>
            <a:miter lim="800000"/>
            <a:headEnd/>
            <a:tailEnd/>
          </a:ln>
        </p:spPr>
        <p:txBody>
          <a:bodyPr/>
          <a:lstStyle/>
          <a:p>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075">
                                            <p:txEl>
                                              <p:pRg st="1" end="1"/>
                                            </p:txEl>
                                          </p:spTgt>
                                        </p:tgtEl>
                                        <p:attrNameLst>
                                          <p:attrName>style.visibility</p:attrName>
                                        </p:attrNameLst>
                                      </p:cBhvr>
                                      <p:to>
                                        <p:strVal val="visible"/>
                                      </p:to>
                                    </p:set>
                                    <p:animEffect transition="in" filter="fade">
                                      <p:cBhvr>
                                        <p:cTn id="21" dur="500"/>
                                        <p:tgtEl>
                                          <p:spTgt spid="3075">
                                            <p:txEl>
                                              <p:pRg st="1" end="1"/>
                                            </p:txEl>
                                          </p:spTgt>
                                        </p:tgtEl>
                                      </p:cBhvr>
                                    </p:animEffect>
                                    <p:anim calcmode="lin" valueType="num">
                                      <p:cBhvr>
                                        <p:cTn id="22"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0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075">
                                            <p:txEl>
                                              <p:pRg st="2" end="2"/>
                                            </p:txEl>
                                          </p:spTgt>
                                        </p:tgtEl>
                                        <p:attrNameLst>
                                          <p:attrName>style.visibility</p:attrName>
                                        </p:attrNameLst>
                                      </p:cBhvr>
                                      <p:to>
                                        <p:strVal val="visible"/>
                                      </p:to>
                                    </p:set>
                                    <p:animEffect transition="in" filter="fade">
                                      <p:cBhvr>
                                        <p:cTn id="28" dur="500"/>
                                        <p:tgtEl>
                                          <p:spTgt spid="3075">
                                            <p:txEl>
                                              <p:pRg st="2" end="2"/>
                                            </p:txEl>
                                          </p:spTgt>
                                        </p:tgtEl>
                                      </p:cBhvr>
                                    </p:animEffect>
                                    <p:anim calcmode="lin" valueType="num">
                                      <p:cBhvr>
                                        <p:cTn id="2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0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075">
                                            <p:txEl>
                                              <p:pRg st="4" end="4"/>
                                            </p:txEl>
                                          </p:spTgt>
                                        </p:tgtEl>
                                        <p:attrNameLst>
                                          <p:attrName>style.visibility</p:attrName>
                                        </p:attrNameLst>
                                      </p:cBhvr>
                                      <p:to>
                                        <p:strVal val="visible"/>
                                      </p:to>
                                    </p:set>
                                    <p:animEffect transition="in" filter="fade">
                                      <p:cBhvr>
                                        <p:cTn id="35" dur="500"/>
                                        <p:tgtEl>
                                          <p:spTgt spid="3075">
                                            <p:txEl>
                                              <p:pRg st="4" end="4"/>
                                            </p:txEl>
                                          </p:spTgt>
                                        </p:tgtEl>
                                      </p:cBhvr>
                                    </p:animEffect>
                                    <p:anim calcmode="lin" valueType="num">
                                      <p:cBhvr>
                                        <p:cTn id="36"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755576" y="771550"/>
            <a:ext cx="7992888" cy="4018335"/>
          </a:xfrm>
        </p:spPr>
        <p:txBody>
          <a:bodyPr>
            <a:normAutofit/>
          </a:bodyPr>
          <a:lstStyle/>
          <a:p>
            <a:pPr marL="609600" indent="-609600" eaLnBrk="1" hangingPunct="1">
              <a:lnSpc>
                <a:spcPct val="90000"/>
              </a:lnSpc>
              <a:buFontTx/>
              <a:buAutoNum type="arabicPeriod"/>
              <a:defRPr/>
            </a:pPr>
            <a:r>
              <a:rPr lang="en-US" sz="2200" b="1" dirty="0" smtClean="0">
                <a:solidFill>
                  <a:srgbClr val="FFFF00"/>
                </a:solidFill>
                <a:effectLst>
                  <a:outerShdw blurRad="38100" dist="38100" dir="2700000" algn="tl">
                    <a:srgbClr val="000000"/>
                  </a:outerShdw>
                </a:effectLst>
                <a:latin typeface="+mj-lt"/>
                <a:cs typeface="Times New Roman" pitchFamily="18" charset="0"/>
              </a:rPr>
              <a:t>Strengths: </a:t>
            </a:r>
            <a:r>
              <a:rPr lang="el-GR" sz="2200" b="1" dirty="0" smtClean="0">
                <a:effectLst>
                  <a:outerShdw blurRad="38100" dist="38100" dir="2700000" algn="tl">
                    <a:srgbClr val="000000"/>
                  </a:outerShdw>
                </a:effectLst>
                <a:latin typeface="+mj-lt"/>
                <a:cs typeface="Times New Roman" pitchFamily="18" charset="0"/>
              </a:rPr>
              <a:t>Πλεονεκτήματα,</a:t>
            </a:r>
            <a:r>
              <a:rPr lang="en-US" sz="2200" b="1" dirty="0" smtClean="0">
                <a:effectLst>
                  <a:outerShdw blurRad="38100" dist="38100" dir="2700000" algn="tl">
                    <a:srgbClr val="000000"/>
                  </a:outerShdw>
                </a:effectLst>
                <a:latin typeface="+mj-lt"/>
                <a:cs typeface="Times New Roman" pitchFamily="18" charset="0"/>
              </a:rPr>
              <a:t> </a:t>
            </a:r>
            <a:r>
              <a:rPr lang="el-GR" sz="2200" b="1" dirty="0" smtClean="0">
                <a:effectLst>
                  <a:outerShdw blurRad="38100" dist="38100" dir="2700000" algn="tl">
                    <a:srgbClr val="000000"/>
                  </a:outerShdw>
                </a:effectLst>
                <a:latin typeface="+mj-lt"/>
                <a:cs typeface="Times New Roman" pitchFamily="18" charset="0"/>
              </a:rPr>
              <a:t>δυνάμεις, </a:t>
            </a:r>
            <a:r>
              <a:rPr lang="el-GR" altLang="zh-CN" sz="2200" b="1" dirty="0" smtClean="0">
                <a:effectLst>
                  <a:outerShdw blurRad="38100" dist="38100" dir="2700000" algn="tl">
                    <a:srgbClr val="000000"/>
                  </a:outerShdw>
                </a:effectLst>
                <a:latin typeface="+mj-lt"/>
                <a:cs typeface="Times New Roman" pitchFamily="18" charset="0"/>
              </a:rPr>
              <a:t>οι πηγές ή η ικανότητα που μπορεί να χρησιμοποιήσει μια οργάνωση αποτελεσματικά για να πετύχει τους στόχους της.  Στη περίπτωση του σχεδιασμού τα πλεονεκτήματα, οι δυνάμεις της περιοχής έτσι όπως εμφανίζονται στην παρούσα φάση σε διάφορους τομείς.</a:t>
            </a:r>
          </a:p>
          <a:p>
            <a:pPr marL="609600" indent="-609600" eaLnBrk="1" hangingPunct="1">
              <a:lnSpc>
                <a:spcPct val="90000"/>
              </a:lnSpc>
              <a:buFontTx/>
              <a:buAutoNum type="arabicPeriod"/>
              <a:defRPr/>
            </a:pPr>
            <a:endParaRPr lang="el-GR" altLang="zh-CN" sz="2200" b="1" dirty="0" smtClean="0">
              <a:solidFill>
                <a:schemeClr val="bg1"/>
              </a:solidFill>
              <a:effectLst>
                <a:outerShdw blurRad="38100" dist="38100" dir="2700000" algn="tl">
                  <a:srgbClr val="000000"/>
                </a:outerShdw>
              </a:effectLst>
              <a:latin typeface="+mj-lt"/>
              <a:cs typeface="Times New Roman" pitchFamily="18" charset="0"/>
            </a:endParaRPr>
          </a:p>
          <a:p>
            <a:pPr marL="609600" indent="-609600" eaLnBrk="1" hangingPunct="1">
              <a:lnSpc>
                <a:spcPct val="90000"/>
              </a:lnSpc>
              <a:buFontTx/>
              <a:buAutoNum type="arabicPeriod"/>
              <a:defRPr/>
            </a:pPr>
            <a:r>
              <a:rPr lang="en-US" altLang="zh-CN" sz="2200" b="1" dirty="0" smtClean="0">
                <a:solidFill>
                  <a:srgbClr val="FFFF00"/>
                </a:solidFill>
                <a:effectLst>
                  <a:outerShdw blurRad="38100" dist="38100" dir="2700000" algn="tl">
                    <a:srgbClr val="000000"/>
                  </a:outerShdw>
                </a:effectLst>
                <a:latin typeface="+mj-lt"/>
                <a:ea typeface="宋体" pitchFamily="2" charset="-122"/>
                <a:cs typeface="Times New Roman" pitchFamily="18" charset="0"/>
              </a:rPr>
              <a:t>Weaknesses: </a:t>
            </a:r>
            <a:r>
              <a:rPr lang="el-GR" sz="2200" b="1" dirty="0" smtClean="0">
                <a:effectLst>
                  <a:outerShdw blurRad="38100" dist="38100" dir="2700000" algn="tl">
                    <a:srgbClr val="000000"/>
                  </a:outerShdw>
                </a:effectLst>
                <a:latin typeface="+mj-lt"/>
                <a:cs typeface="Times New Roman" pitchFamily="18" charset="0"/>
              </a:rPr>
              <a:t>Αδυναμίες, περιορισμοί, σφάλματα ή ελλείψεις στην οργάνωση που εμποδίζουν την επίτευξη των στόχων</a:t>
            </a:r>
            <a:r>
              <a:rPr lang="el-GR" sz="2200" b="1" dirty="0" smtClean="0">
                <a:effectLst>
                  <a:outerShdw blurRad="38100" dist="38100" dir="2700000" algn="tl">
                    <a:srgbClr val="000000"/>
                  </a:outerShdw>
                </a:effectLst>
                <a:latin typeface="+mj-lt"/>
              </a:rPr>
              <a:t> </a:t>
            </a:r>
            <a:r>
              <a:rPr lang="el-GR" sz="2200" b="1" dirty="0" smtClean="0">
                <a:effectLst>
                  <a:outerShdw blurRad="38100" dist="38100" dir="2700000" algn="tl">
                    <a:srgbClr val="000000"/>
                  </a:outerShdw>
                </a:effectLst>
                <a:latin typeface="+mj-lt"/>
                <a:cs typeface="Times New Roman" pitchFamily="18" charset="0"/>
              </a:rPr>
              <a:t>της. Στην περίπτωση του σχεδιασμού τα μειονεκτήματα ή αδυναμίες μιας περιοχής ενός τομέα σύμφωνα με την υπάρχουσα κατάσταση.</a:t>
            </a:r>
          </a:p>
          <a:p>
            <a:pPr marL="609600" indent="-609600" eaLnBrk="1" hangingPunct="1">
              <a:lnSpc>
                <a:spcPct val="90000"/>
              </a:lnSpc>
              <a:buFontTx/>
              <a:buAutoNum type="arabicPeriod"/>
              <a:defRPr/>
            </a:pPr>
            <a:endParaRPr lang="el-GR" sz="2200" b="1" dirty="0" smtClean="0">
              <a:solidFill>
                <a:schemeClr val="bg1"/>
              </a:solidFill>
              <a:effectLst>
                <a:outerShdw blurRad="38100" dist="38100" dir="2700000" algn="tl">
                  <a:srgbClr val="000000"/>
                </a:outerShdw>
              </a:effectLst>
              <a:latin typeface="+mj-lt"/>
              <a:cs typeface="Times New Roman" pitchFamily="18" charset="0"/>
            </a:endParaRPr>
          </a:p>
          <a:p>
            <a:pPr marL="609600" indent="-609600" eaLnBrk="1" hangingPunct="1">
              <a:lnSpc>
                <a:spcPct val="90000"/>
              </a:lnSpc>
              <a:buFontTx/>
              <a:buNone/>
              <a:defRPr/>
            </a:pPr>
            <a:endParaRPr lang="el-GR" sz="2200" b="1" dirty="0" smtClean="0">
              <a:solidFill>
                <a:schemeClr val="bg1"/>
              </a:solidFill>
              <a:effectLst>
                <a:outerShdw blurRad="38100" dist="38100" dir="2700000" algn="tl">
                  <a:srgbClr val="000000"/>
                </a:outerShdw>
              </a:effectLst>
              <a:latin typeface="Times New Roman" pitchFamily="18" charset="0"/>
              <a:cs typeface="Times New Roman" pitchFamily="18" charset="0"/>
            </a:endParaRPr>
          </a:p>
          <a:p>
            <a:pPr marL="609600" indent="-609600" eaLnBrk="1" hangingPunct="1">
              <a:lnSpc>
                <a:spcPct val="90000"/>
              </a:lnSpc>
              <a:defRPr/>
            </a:pPr>
            <a:endParaRPr lang="el-GR" sz="2200" b="1" dirty="0" smtClean="0">
              <a:solidFill>
                <a:schemeClr val="bg1"/>
              </a:solidFill>
              <a:effectLst>
                <a:outerShdw blurRad="38100" dist="38100" dir="2700000" algn="tl">
                  <a:srgbClr val="000000"/>
                </a:outerShdw>
              </a:effectLst>
            </a:endParaRPr>
          </a:p>
        </p:txBody>
      </p:sp>
      <p:sp>
        <p:nvSpPr>
          <p:cNvPr id="33796" name="Rectangle 4"/>
          <p:cNvSpPr>
            <a:spLocks noGrp="1" noChangeArrowheads="1"/>
          </p:cNvSpPr>
          <p:nvPr>
            <p:ph type="title"/>
          </p:nvPr>
        </p:nvSpPr>
        <p:spPr>
          <a:xfrm>
            <a:off x="457200" y="0"/>
            <a:ext cx="8229600" cy="681038"/>
          </a:xfrm>
        </p:spPr>
        <p:txBody>
          <a:bodyPr>
            <a:normAutofit fontScale="90000"/>
          </a:bodyPr>
          <a:lstStyle/>
          <a:p>
            <a:pPr eaLnBrk="1" hangingPunct="1">
              <a:defRPr/>
            </a:pPr>
            <a:r>
              <a:rPr lang="el-GR" sz="3200" b="1" dirty="0" smtClean="0">
                <a:solidFill>
                  <a:schemeClr val="bg1"/>
                </a:solidFill>
                <a:effectLst>
                  <a:outerShdw blurRad="38100" dist="38100" dir="2700000" algn="tl">
                    <a:srgbClr val="000000"/>
                  </a:outerShdw>
                </a:effectLst>
                <a:latin typeface="Times New Roman" pitchFamily="18" charset="0"/>
                <a:cs typeface="Times New Roman" pitchFamily="18" charset="0"/>
              </a:rPr>
              <a:t/>
            </a:r>
            <a:br>
              <a:rPr lang="el-GR" sz="3200" b="1" dirty="0" smtClean="0">
                <a:solidFill>
                  <a:schemeClr val="bg1"/>
                </a:solidFill>
                <a:effectLst>
                  <a:outerShdw blurRad="38100" dist="38100" dir="2700000" algn="tl">
                    <a:srgbClr val="000000"/>
                  </a:outerShdw>
                </a:effectLst>
                <a:latin typeface="Times New Roman" pitchFamily="18" charset="0"/>
                <a:cs typeface="Times New Roman" pitchFamily="18" charset="0"/>
              </a:rPr>
            </a:br>
            <a:r>
              <a:rPr lang="el-GR" sz="3200" b="1" dirty="0" smtClean="0">
                <a:solidFill>
                  <a:schemeClr val="tx1">
                    <a:lumMod val="95000"/>
                    <a:lumOff val="5000"/>
                  </a:schemeClr>
                </a:solidFill>
                <a:effectLst>
                  <a:outerShdw blurRad="38100" dist="38100" dir="2700000" algn="tl">
                    <a:srgbClr val="000000"/>
                  </a:outerShdw>
                </a:effectLst>
                <a:latin typeface="+mn-lt"/>
                <a:cs typeface="Times New Roman" pitchFamily="18" charset="0"/>
              </a:rPr>
              <a:t>Τι είναι η ανάλυση </a:t>
            </a:r>
            <a:r>
              <a:rPr lang="en-US" sz="3200" b="1" dirty="0" smtClean="0">
                <a:solidFill>
                  <a:schemeClr val="tx1">
                    <a:lumMod val="95000"/>
                    <a:lumOff val="5000"/>
                  </a:schemeClr>
                </a:solidFill>
                <a:effectLst>
                  <a:outerShdw blurRad="38100" dist="38100" dir="2700000" algn="tl">
                    <a:srgbClr val="000000"/>
                  </a:outerShdw>
                </a:effectLst>
                <a:latin typeface="+mn-lt"/>
                <a:cs typeface="Times New Roman" pitchFamily="18" charset="0"/>
              </a:rPr>
              <a:t>SWOT;</a:t>
            </a:r>
            <a:endParaRPr lang="el-GR" sz="3200" b="1" dirty="0" smtClean="0">
              <a:solidFill>
                <a:schemeClr val="tx1">
                  <a:lumMod val="95000"/>
                  <a:lumOff val="5000"/>
                </a:schemeClr>
              </a:solidFill>
              <a:effectLst>
                <a:outerShdw blurRad="38100" dist="38100" dir="2700000" algn="tl">
                  <a:srgbClr val="000000"/>
                </a:outerShdw>
              </a:effectLst>
              <a:latin typeface="+mn-lt"/>
              <a:cs typeface="Times New Roman" pitchFamily="18" charset="0"/>
            </a:endParaRPr>
          </a:p>
        </p:txBody>
      </p:sp>
      <p:sp>
        <p:nvSpPr>
          <p:cNvPr id="5124" name="3 - TextBox"/>
          <p:cNvSpPr txBox="1">
            <a:spLocks noChangeArrowheads="1"/>
          </p:cNvSpPr>
          <p:nvPr/>
        </p:nvSpPr>
        <p:spPr bwMode="auto">
          <a:xfrm rot="-5400000">
            <a:off x="-1236464" y="2799756"/>
            <a:ext cx="3725465" cy="461962"/>
          </a:xfrm>
          <a:prstGeom prst="rect">
            <a:avLst/>
          </a:prstGeom>
          <a:solidFill>
            <a:srgbClr val="008080"/>
          </a:solidFill>
          <a:ln w="9525">
            <a:noFill/>
            <a:miter lim="800000"/>
            <a:headEnd/>
            <a:tailEnd/>
          </a:ln>
        </p:spPr>
        <p:txBody>
          <a:bodyPr>
            <a:spAutoFit/>
          </a:bodyPr>
          <a:lstStyle/>
          <a:p>
            <a:r>
              <a:rPr lang="el-GR" sz="2400"/>
              <a:t>ΠΑΡΟΝ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796"/>
                                        </p:tgtEl>
                                        <p:attrNameLst>
                                          <p:attrName>style.visibility</p:attrName>
                                        </p:attrNameLst>
                                      </p:cBhvr>
                                      <p:to>
                                        <p:strVal val="visible"/>
                                      </p:to>
                                    </p:set>
                                    <p:anim calcmode="lin" valueType="num">
                                      <p:cBhvr>
                                        <p:cTn id="7" dur="1000" fill="hold"/>
                                        <p:tgtEl>
                                          <p:spTgt spid="33796"/>
                                        </p:tgtEl>
                                        <p:attrNameLst>
                                          <p:attrName>ppt_x</p:attrName>
                                        </p:attrNameLst>
                                      </p:cBhvr>
                                      <p:tavLst>
                                        <p:tav tm="0">
                                          <p:val>
                                            <p:strVal val="#ppt_x-.2"/>
                                          </p:val>
                                        </p:tav>
                                        <p:tav tm="100000">
                                          <p:val>
                                            <p:strVal val="#ppt_x"/>
                                          </p:val>
                                        </p:tav>
                                      </p:tavLst>
                                    </p:anim>
                                    <p:anim calcmode="lin" valueType="num">
                                      <p:cBhvr>
                                        <p:cTn id="8" dur="1000" fill="hold"/>
                                        <p:tgtEl>
                                          <p:spTgt spid="337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6"/>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 calcmode="lin" valueType="num">
                                      <p:cBhvr>
                                        <p:cTn id="14" dur="1000" fill="hold"/>
                                        <p:tgtEl>
                                          <p:spTgt spid="33795">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379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379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3795">
                                            <p:txEl>
                                              <p:pRg st="2" end="2"/>
                                            </p:txEl>
                                          </p:spTgt>
                                        </p:tgtEl>
                                        <p:attrNameLst>
                                          <p:attrName>style.visibility</p:attrName>
                                        </p:attrNameLst>
                                      </p:cBhvr>
                                      <p:to>
                                        <p:strVal val="visible"/>
                                      </p:to>
                                    </p:set>
                                    <p:anim calcmode="lin" valueType="num">
                                      <p:cBhvr>
                                        <p:cTn id="21" dur="1000" fill="hold"/>
                                        <p:tgtEl>
                                          <p:spTgt spid="3379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379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P spid="3379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79389" y="789385"/>
            <a:ext cx="8569325" cy="4192190"/>
          </a:xfrm>
        </p:spPr>
        <p:txBody>
          <a:bodyPr>
            <a:normAutofit fontScale="92500" lnSpcReduction="10000"/>
          </a:bodyPr>
          <a:lstStyle/>
          <a:p>
            <a:pPr marL="609600" indent="-609600" eaLnBrk="1" hangingPunct="1">
              <a:lnSpc>
                <a:spcPct val="90000"/>
              </a:lnSpc>
              <a:buFontTx/>
              <a:buAutoNum type="arabicPeriod"/>
              <a:defRPr/>
            </a:pPr>
            <a:r>
              <a:rPr lang="en-US" sz="2800" b="1" dirty="0" smtClean="0">
                <a:solidFill>
                  <a:srgbClr val="FFFF00"/>
                </a:solidFill>
                <a:effectLst>
                  <a:outerShdw blurRad="38100" dist="38100" dir="2700000" algn="tl">
                    <a:srgbClr val="000000"/>
                  </a:outerShdw>
                </a:effectLst>
                <a:cs typeface="Times New Roman" pitchFamily="18" charset="0"/>
              </a:rPr>
              <a:t>Opportunities: </a:t>
            </a:r>
            <a:r>
              <a:rPr lang="el-GR" sz="2800" b="1" dirty="0" smtClean="0">
                <a:effectLst>
                  <a:outerShdw blurRad="38100" dist="38100" dir="2700000" algn="tl">
                    <a:srgbClr val="000000"/>
                  </a:outerShdw>
                </a:effectLst>
                <a:cs typeface="Times New Roman" pitchFamily="18" charset="0"/>
              </a:rPr>
              <a:t>Ευκαιρίες</a:t>
            </a:r>
            <a:r>
              <a:rPr lang="en-US" sz="2800" b="1" dirty="0" smtClean="0">
                <a:effectLst>
                  <a:outerShdw blurRad="38100" dist="38100" dir="2700000" algn="tl">
                    <a:srgbClr val="000000"/>
                  </a:outerShdw>
                </a:effectLst>
                <a:cs typeface="Times New Roman" pitchFamily="18" charset="0"/>
              </a:rPr>
              <a:t>,</a:t>
            </a:r>
            <a:r>
              <a:rPr lang="el-GR" sz="2800" b="1" dirty="0" smtClean="0">
                <a:effectLst>
                  <a:outerShdw blurRad="38100" dist="38100" dir="2700000" algn="tl">
                    <a:srgbClr val="000000"/>
                  </a:outerShdw>
                </a:effectLst>
                <a:cs typeface="Times New Roman" pitchFamily="18" charset="0"/>
              </a:rPr>
              <a:t> οποιαδήποτε ευνοϊκή συνθήκη στο (εξωγενές) περιβάλλον της οργάνωσης.  Στη περίπτωση του σχεδιασμού παράγοντες ή εξελίξεις λ.χ. πολιτικές, οικονομικές και τεχνολογικές αλλαγές  που αν αξιοποιηθούν θα διευκολύνουν την υλοποίηση της πολιτικής.</a:t>
            </a:r>
          </a:p>
          <a:p>
            <a:pPr marL="609600" indent="-609600" eaLnBrk="1" hangingPunct="1">
              <a:lnSpc>
                <a:spcPct val="90000"/>
              </a:lnSpc>
              <a:buFontTx/>
              <a:buAutoNum type="arabicPeriod"/>
              <a:defRPr/>
            </a:pPr>
            <a:endParaRPr lang="en-US" b="1" dirty="0" smtClean="0">
              <a:solidFill>
                <a:schemeClr val="bg1"/>
              </a:solidFill>
              <a:effectLst>
                <a:outerShdw blurRad="38100" dist="38100" dir="2700000" algn="tl">
                  <a:srgbClr val="000000"/>
                </a:outerShdw>
              </a:effectLst>
              <a:cs typeface="Times New Roman" pitchFamily="18" charset="0"/>
            </a:endParaRPr>
          </a:p>
          <a:p>
            <a:pPr marL="609600" indent="-609600" eaLnBrk="1" hangingPunct="1">
              <a:lnSpc>
                <a:spcPct val="90000"/>
              </a:lnSpc>
              <a:buFontTx/>
              <a:buAutoNum type="arabicPeriod"/>
              <a:defRPr/>
            </a:pPr>
            <a:r>
              <a:rPr lang="en-US" sz="2800" b="1" dirty="0" smtClean="0">
                <a:solidFill>
                  <a:srgbClr val="FFFF00"/>
                </a:solidFill>
                <a:effectLst>
                  <a:outerShdw blurRad="38100" dist="38100" dir="2700000" algn="tl">
                    <a:srgbClr val="000000"/>
                  </a:outerShdw>
                </a:effectLst>
                <a:cs typeface="Times New Roman" pitchFamily="18" charset="0"/>
              </a:rPr>
              <a:t>Threats:</a:t>
            </a:r>
            <a:r>
              <a:rPr lang="en-US" sz="2800" b="1" dirty="0" smtClean="0">
                <a:solidFill>
                  <a:schemeClr val="bg1"/>
                </a:solidFill>
                <a:effectLst>
                  <a:outerShdw blurRad="38100" dist="38100" dir="2700000" algn="tl">
                    <a:srgbClr val="000000"/>
                  </a:outerShdw>
                </a:effectLst>
                <a:cs typeface="Times New Roman" pitchFamily="18" charset="0"/>
              </a:rPr>
              <a:t> </a:t>
            </a:r>
            <a:r>
              <a:rPr lang="el-GR" altLang="zh-CN" sz="2800" b="1" dirty="0" smtClean="0">
                <a:effectLst>
                  <a:outerShdw blurRad="38100" dist="38100" dir="2700000" algn="tl">
                    <a:srgbClr val="000000"/>
                  </a:outerShdw>
                </a:effectLst>
                <a:cs typeface="Times New Roman" pitchFamily="18" charset="0"/>
              </a:rPr>
              <a:t>Απειλές, οποιαδήποτε ανεπιθύμητη κατάσταση στο (εξωγενές) περιβάλλον της οργάνωσης που είναι δυνητικά ζημιογόνος στη στρατηγική της. Στη περίπτωση  του σχεδιασμού δυνητικά εμπόδια στην ομαλή πορεία υλοποίησης του</a:t>
            </a:r>
            <a:endParaRPr lang="el-GR" sz="2800" dirty="0"/>
          </a:p>
        </p:txBody>
      </p:sp>
      <p:sp>
        <p:nvSpPr>
          <p:cNvPr id="4" name="Rectangle 4"/>
          <p:cNvSpPr>
            <a:spLocks noGrp="1" noChangeArrowheads="1"/>
          </p:cNvSpPr>
          <p:nvPr>
            <p:ph type="title"/>
          </p:nvPr>
        </p:nvSpPr>
        <p:spPr>
          <a:xfrm>
            <a:off x="323850" y="-182166"/>
            <a:ext cx="8229600" cy="857251"/>
          </a:xfrm>
        </p:spPr>
        <p:txBody>
          <a:bodyPr>
            <a:normAutofit fontScale="90000"/>
          </a:bodyPr>
          <a:lstStyle/>
          <a:p>
            <a:pPr eaLnBrk="1" hangingPunct="1">
              <a:defRPr/>
            </a:pPr>
            <a:r>
              <a:rPr lang="el-GR" sz="3200" b="1" dirty="0" smtClean="0">
                <a:solidFill>
                  <a:schemeClr val="bg1"/>
                </a:solidFill>
                <a:effectLst>
                  <a:outerShdw blurRad="38100" dist="38100" dir="2700000" algn="tl">
                    <a:srgbClr val="000000"/>
                  </a:outerShdw>
                </a:effectLst>
                <a:latin typeface="Times New Roman" pitchFamily="18" charset="0"/>
                <a:cs typeface="Times New Roman" pitchFamily="18" charset="0"/>
              </a:rPr>
              <a:t/>
            </a:r>
            <a:br>
              <a:rPr lang="el-GR" sz="3200" b="1" dirty="0" smtClean="0">
                <a:solidFill>
                  <a:schemeClr val="bg1"/>
                </a:solidFill>
                <a:effectLst>
                  <a:outerShdw blurRad="38100" dist="38100" dir="2700000" algn="tl">
                    <a:srgbClr val="000000"/>
                  </a:outerShdw>
                </a:effectLst>
                <a:latin typeface="Times New Roman" pitchFamily="18" charset="0"/>
                <a:cs typeface="Times New Roman" pitchFamily="18" charset="0"/>
              </a:rPr>
            </a:br>
            <a:r>
              <a:rPr lang="el-GR" sz="3200" b="1" dirty="0" smtClean="0">
                <a:solidFill>
                  <a:schemeClr val="tx1"/>
                </a:solidFill>
                <a:effectLst>
                  <a:outerShdw blurRad="38100" dist="38100" dir="2700000" algn="tl">
                    <a:srgbClr val="000000"/>
                  </a:outerShdw>
                </a:effectLst>
                <a:latin typeface="+mn-lt"/>
                <a:cs typeface="Times New Roman" pitchFamily="18" charset="0"/>
              </a:rPr>
              <a:t>Τι είναι η ανάλυση </a:t>
            </a:r>
            <a:r>
              <a:rPr lang="en-US" sz="3200" b="1" dirty="0" smtClean="0">
                <a:solidFill>
                  <a:schemeClr val="tx1"/>
                </a:solidFill>
                <a:effectLst>
                  <a:outerShdw blurRad="38100" dist="38100" dir="2700000" algn="tl">
                    <a:srgbClr val="000000"/>
                  </a:outerShdw>
                </a:effectLst>
                <a:latin typeface="+mn-lt"/>
                <a:cs typeface="Times New Roman" pitchFamily="18" charset="0"/>
              </a:rPr>
              <a:t>SWOT</a:t>
            </a:r>
            <a:r>
              <a:rPr lang="en-US" sz="3200" b="1" dirty="0" smtClean="0">
                <a:solidFill>
                  <a:schemeClr val="bg1"/>
                </a:solidFill>
                <a:effectLst>
                  <a:outerShdw blurRad="38100" dist="38100" dir="2700000" algn="tl">
                    <a:srgbClr val="000000"/>
                  </a:outerShdw>
                </a:effectLst>
                <a:latin typeface="+mn-lt"/>
                <a:cs typeface="Times New Roman" pitchFamily="18" charset="0"/>
              </a:rPr>
              <a:t>;</a:t>
            </a:r>
            <a:endParaRPr lang="el-GR" sz="3200" b="1" dirty="0" smtClean="0">
              <a:solidFill>
                <a:schemeClr val="bg1"/>
              </a:solidFill>
              <a:effectLst>
                <a:outerShdw blurRad="38100" dist="38100" dir="2700000" algn="tl">
                  <a:srgbClr val="000000"/>
                </a:outerShdw>
              </a:effectLst>
              <a:latin typeface="+mn-lt"/>
              <a:cs typeface="Times New Roman" pitchFamily="18" charset="0"/>
            </a:endParaRPr>
          </a:p>
        </p:txBody>
      </p:sp>
      <p:sp>
        <p:nvSpPr>
          <p:cNvPr id="6148" name="4 - TextBox"/>
          <p:cNvSpPr txBox="1">
            <a:spLocks noChangeArrowheads="1"/>
          </p:cNvSpPr>
          <p:nvPr/>
        </p:nvSpPr>
        <p:spPr bwMode="auto">
          <a:xfrm rot="-5400000">
            <a:off x="-1452959" y="2530079"/>
            <a:ext cx="3726656" cy="461962"/>
          </a:xfrm>
          <a:prstGeom prst="rect">
            <a:avLst/>
          </a:prstGeom>
          <a:solidFill>
            <a:srgbClr val="008080"/>
          </a:solidFill>
          <a:ln w="9525">
            <a:noFill/>
            <a:miter lim="800000"/>
            <a:headEnd/>
            <a:tailEnd/>
          </a:ln>
        </p:spPr>
        <p:txBody>
          <a:bodyPr>
            <a:spAutoFit/>
          </a:bodyPr>
          <a:lstStyle/>
          <a:p>
            <a:r>
              <a:rPr lang="el-GR" sz="2400"/>
              <a:t>ΜΕΛΛΟΝ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2946" name="Rectangle 2" descr="Canvas"/>
          <p:cNvSpPr>
            <a:spLocks noGrp="1" noChangeArrowheads="1"/>
          </p:cNvSpPr>
          <p:nvPr>
            <p:ph type="title"/>
          </p:nvPr>
        </p:nvSpPr>
        <p:spPr>
          <a:xfrm>
            <a:off x="323528" y="0"/>
            <a:ext cx="8229600" cy="857250"/>
          </a:xfrm>
        </p:spPr>
        <p:txBody>
          <a:bodyPr>
            <a:normAutofit/>
          </a:bodyPr>
          <a:lstStyle/>
          <a:p>
            <a:r>
              <a:rPr lang="el-GR" dirty="0" smtClean="0"/>
              <a:t> Τι είναι </a:t>
            </a:r>
            <a:r>
              <a:rPr lang="en-US" dirty="0" smtClean="0"/>
              <a:t>S </a:t>
            </a:r>
            <a:r>
              <a:rPr lang="en-US" dirty="0"/>
              <a:t>W O </a:t>
            </a:r>
            <a:r>
              <a:rPr lang="en-US" dirty="0" smtClean="0"/>
              <a:t>T</a:t>
            </a:r>
            <a:r>
              <a:rPr lang="el-GR" dirty="0" smtClean="0"/>
              <a:t>  Ανάλυση;</a:t>
            </a:r>
            <a:endParaRPr lang="en-US" dirty="0"/>
          </a:p>
        </p:txBody>
      </p:sp>
      <p:pic>
        <p:nvPicPr>
          <p:cNvPr id="2002964" name="Picture 20" descr="SWOT Chart"/>
          <p:cNvPicPr>
            <a:picLocks noChangeAspect="1" noChangeArrowheads="1"/>
          </p:cNvPicPr>
          <p:nvPr/>
        </p:nvPicPr>
        <p:blipFill>
          <a:blip r:embed="rId2" cstate="print"/>
          <a:srcRect/>
          <a:stretch>
            <a:fillRect/>
          </a:stretch>
        </p:blipFill>
        <p:spPr bwMode="auto">
          <a:xfrm>
            <a:off x="4729163" y="1057275"/>
            <a:ext cx="4000500" cy="2083594"/>
          </a:xfrm>
          <a:prstGeom prst="rect">
            <a:avLst/>
          </a:prstGeom>
          <a:noFill/>
        </p:spPr>
      </p:pic>
      <p:sp>
        <p:nvSpPr>
          <p:cNvPr id="2002968" name="Line 24"/>
          <p:cNvSpPr>
            <a:spLocks noChangeShapeType="1"/>
          </p:cNvSpPr>
          <p:nvPr/>
        </p:nvSpPr>
        <p:spPr bwMode="auto">
          <a:xfrm>
            <a:off x="0" y="2093119"/>
            <a:ext cx="9144000" cy="0"/>
          </a:xfrm>
          <a:prstGeom prst="line">
            <a:avLst/>
          </a:prstGeom>
          <a:noFill/>
          <a:ln w="9525">
            <a:solidFill>
              <a:srgbClr val="A50021"/>
            </a:solidFill>
            <a:prstDash val="sysDot"/>
            <a:round/>
            <a:headEnd/>
            <a:tailEnd/>
          </a:ln>
          <a:effectLst/>
        </p:spPr>
        <p:txBody>
          <a:bodyPr/>
          <a:lstStyle/>
          <a:p>
            <a:endParaRPr lang="el-GR"/>
          </a:p>
        </p:txBody>
      </p:sp>
      <p:sp>
        <p:nvSpPr>
          <p:cNvPr id="2002971" name="Text Box 27"/>
          <p:cNvSpPr txBox="1">
            <a:spLocks noChangeArrowheads="1"/>
          </p:cNvSpPr>
          <p:nvPr/>
        </p:nvSpPr>
        <p:spPr bwMode="auto">
          <a:xfrm>
            <a:off x="179514" y="2246711"/>
            <a:ext cx="3827339" cy="830997"/>
          </a:xfrm>
          <a:prstGeom prst="rect">
            <a:avLst/>
          </a:prstGeom>
          <a:solidFill>
            <a:srgbClr val="FFCC00"/>
          </a:solidFill>
          <a:ln w="9525">
            <a:noFill/>
            <a:miter lim="800000"/>
            <a:headEnd/>
            <a:tailEnd/>
          </a:ln>
          <a:effectLst>
            <a:outerShdw dist="107763" dir="2700000" algn="ctr" rotWithShape="0">
              <a:srgbClr val="C0C0C0"/>
            </a:outerShdw>
          </a:effectLst>
        </p:spPr>
        <p:txBody>
          <a:bodyPr wrap="square">
            <a:spAutoFit/>
          </a:bodyPr>
          <a:lstStyle/>
          <a:p>
            <a:r>
              <a:rPr lang="el-GR" sz="1600" dirty="0" smtClean="0">
                <a:latin typeface="Arial Narrow" pitchFamily="34" charset="0"/>
              </a:rPr>
              <a:t>Ανάλυση Εξωτερικού περιβάλλοντος</a:t>
            </a:r>
            <a:r>
              <a:rPr lang="en-US" sz="1600" dirty="0" smtClean="0">
                <a:latin typeface="Arial Narrow" pitchFamily="34" charset="0"/>
              </a:rPr>
              <a:t>: </a:t>
            </a:r>
            <a:r>
              <a:rPr lang="el-GR" sz="1600" dirty="0" smtClean="0">
                <a:latin typeface="Arial Narrow" pitchFamily="34" charset="0"/>
              </a:rPr>
              <a:t>τάσεις της αγοράς</a:t>
            </a:r>
            <a:r>
              <a:rPr lang="en-US" sz="1600" dirty="0" smtClean="0">
                <a:latin typeface="Arial Narrow" pitchFamily="34" charset="0"/>
              </a:rPr>
              <a:t>, </a:t>
            </a:r>
            <a:r>
              <a:rPr lang="el-GR" sz="1600" dirty="0" smtClean="0">
                <a:latin typeface="Arial Narrow" pitchFamily="34" charset="0"/>
              </a:rPr>
              <a:t>κοινωνικές τάσεις, θεσμικό περιβάλλον, κρίση οικονομική ή  άλλη , τεχνολογικές εξελίξεις </a:t>
            </a:r>
            <a:endParaRPr lang="en-US" sz="1600" dirty="0">
              <a:latin typeface="Arial Narrow" pitchFamily="34" charset="0"/>
            </a:endParaRPr>
          </a:p>
        </p:txBody>
      </p:sp>
      <p:sp>
        <p:nvSpPr>
          <p:cNvPr id="2002972" name="AutoShape 28"/>
          <p:cNvSpPr>
            <a:spLocks noChangeArrowheads="1"/>
          </p:cNvSpPr>
          <p:nvPr/>
        </p:nvSpPr>
        <p:spPr bwMode="auto">
          <a:xfrm rot="5400000">
            <a:off x="4208463" y="1441847"/>
            <a:ext cx="228600" cy="228600"/>
          </a:xfrm>
          <a:prstGeom prst="triangle">
            <a:avLst>
              <a:gd name="adj" fmla="val 50000"/>
            </a:avLst>
          </a:prstGeom>
          <a:solidFill>
            <a:srgbClr val="3366FF"/>
          </a:solidFill>
          <a:ln w="9525">
            <a:noFill/>
            <a:miter lim="800000"/>
            <a:headEnd/>
            <a:tailEnd/>
          </a:ln>
          <a:effectLst/>
        </p:spPr>
        <p:txBody>
          <a:bodyPr wrap="none" anchor="ctr"/>
          <a:lstStyle/>
          <a:p>
            <a:endParaRPr lang="el-GR"/>
          </a:p>
        </p:txBody>
      </p:sp>
      <p:sp>
        <p:nvSpPr>
          <p:cNvPr id="2002973" name="Text Box 29"/>
          <p:cNvSpPr txBox="1">
            <a:spLocks noChangeArrowheads="1"/>
          </p:cNvSpPr>
          <p:nvPr/>
        </p:nvSpPr>
        <p:spPr bwMode="auto">
          <a:xfrm>
            <a:off x="179514" y="1282305"/>
            <a:ext cx="3778127" cy="830997"/>
          </a:xfrm>
          <a:prstGeom prst="rect">
            <a:avLst/>
          </a:prstGeom>
          <a:solidFill>
            <a:srgbClr val="FFCC00"/>
          </a:solidFill>
          <a:ln w="9525">
            <a:noFill/>
            <a:miter lim="800000"/>
            <a:headEnd/>
            <a:tailEnd/>
          </a:ln>
          <a:effectLst>
            <a:outerShdw dist="107763" dir="2700000" algn="ctr" rotWithShape="0">
              <a:srgbClr val="C0C0C0"/>
            </a:outerShdw>
          </a:effectLst>
        </p:spPr>
        <p:txBody>
          <a:bodyPr wrap="square">
            <a:spAutoFit/>
          </a:bodyPr>
          <a:lstStyle/>
          <a:p>
            <a:r>
              <a:rPr lang="el-GR" sz="1600" dirty="0" smtClean="0">
                <a:latin typeface="Arial Narrow" pitchFamily="34" charset="0"/>
              </a:rPr>
              <a:t>Ανάλυση Εσωτερικού Περιβάλλοντος</a:t>
            </a:r>
            <a:r>
              <a:rPr lang="en-US" sz="1600" dirty="0" smtClean="0">
                <a:latin typeface="Arial Narrow" pitchFamily="34" charset="0"/>
              </a:rPr>
              <a:t>:</a:t>
            </a:r>
            <a:r>
              <a:rPr lang="el-GR" sz="1600" dirty="0" smtClean="0">
                <a:latin typeface="Arial Narrow" pitchFamily="34" charset="0"/>
              </a:rPr>
              <a:t>πόροι</a:t>
            </a:r>
            <a:r>
              <a:rPr lang="en-US" sz="1600" dirty="0" smtClean="0">
                <a:latin typeface="Arial Narrow" pitchFamily="34" charset="0"/>
              </a:rPr>
              <a:t>,</a:t>
            </a:r>
            <a:r>
              <a:rPr lang="el-GR" sz="1600" dirty="0" smtClean="0">
                <a:latin typeface="Arial Narrow" pitchFamily="34" charset="0"/>
              </a:rPr>
              <a:t> οργάνωση, δημογραφικά στοιχεία, πολιτισμικά στοιχεία, συνεργασίες /κοινές δράσεις </a:t>
            </a:r>
            <a:r>
              <a:rPr lang="en-US" sz="1600" dirty="0" smtClean="0">
                <a:latin typeface="Arial Narrow" pitchFamily="34" charset="0"/>
              </a:rPr>
              <a:t> </a:t>
            </a:r>
            <a:r>
              <a:rPr lang="en-US" sz="1600" dirty="0">
                <a:latin typeface="Arial Narrow" pitchFamily="34" charset="0"/>
              </a:rPr>
              <a:t>. . </a:t>
            </a:r>
          </a:p>
        </p:txBody>
      </p:sp>
      <p:sp>
        <p:nvSpPr>
          <p:cNvPr id="2002974" name="AutoShape 30"/>
          <p:cNvSpPr>
            <a:spLocks noChangeArrowheads="1"/>
          </p:cNvSpPr>
          <p:nvPr/>
        </p:nvSpPr>
        <p:spPr bwMode="auto">
          <a:xfrm rot="5400000">
            <a:off x="4254500" y="2455069"/>
            <a:ext cx="228600" cy="228600"/>
          </a:xfrm>
          <a:prstGeom prst="triangle">
            <a:avLst>
              <a:gd name="adj" fmla="val 50000"/>
            </a:avLst>
          </a:prstGeom>
          <a:solidFill>
            <a:srgbClr val="3366FF"/>
          </a:solidFill>
          <a:ln w="9525">
            <a:noFill/>
            <a:miter lim="800000"/>
            <a:headEnd/>
            <a:tailEnd/>
          </a:ln>
          <a:effectLst/>
        </p:spPr>
        <p:txBody>
          <a:bodyPr wrap="none" anchor="ctr"/>
          <a:lstStyle/>
          <a:p>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Photo slideshow (3).avi">
            <a:hlinkClick r:id="" action="ppaction://media"/>
          </p:cNvPr>
          <p:cNvPicPr>
            <a:picLocks noGrp="1" noRot="1" noChangeAspect="1"/>
          </p:cNvPicPr>
          <p:nvPr>
            <p:ph idx="1"/>
            <a:videoFile r:link="rId1"/>
          </p:nvPr>
        </p:nvPicPr>
        <p:blipFill>
          <a:blip r:embed="rId3" cstate="print"/>
          <a:stretch>
            <a:fillRect/>
          </a:stretch>
        </p:blipFill>
        <p:spPr>
          <a:xfrm>
            <a:off x="395536" y="339502"/>
            <a:ext cx="8114118" cy="4186336"/>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Τίτλος"/>
          <p:cNvSpPr>
            <a:spLocks noGrp="1"/>
          </p:cNvSpPr>
          <p:nvPr>
            <p:ph type="title"/>
          </p:nvPr>
        </p:nvSpPr>
        <p:spPr/>
        <p:txBody>
          <a:bodyPr/>
          <a:lstStyle/>
          <a:p>
            <a:r>
              <a:rPr lang="el-GR" smtClean="0">
                <a:latin typeface="Calibri" pitchFamily="34" charset="0"/>
              </a:rPr>
              <a:t> Στόχοι της </a:t>
            </a:r>
            <a:r>
              <a:rPr lang="en-US" smtClean="0"/>
              <a:t>SWOT ANALYSIS</a:t>
            </a:r>
            <a:endParaRPr lang="el-GR" smtClean="0">
              <a:latin typeface="Calibri" pitchFamily="34" charset="0"/>
            </a:endParaRPr>
          </a:p>
        </p:txBody>
      </p:sp>
      <p:sp>
        <p:nvSpPr>
          <p:cNvPr id="62467" name="2 - Θέση περιεχομένου"/>
          <p:cNvSpPr>
            <a:spLocks noGrp="1"/>
          </p:cNvSpPr>
          <p:nvPr>
            <p:ph sz="quarter" idx="1"/>
          </p:nvPr>
        </p:nvSpPr>
        <p:spPr>
          <a:xfrm>
            <a:off x="755576" y="1440656"/>
            <a:ext cx="8229600" cy="3702844"/>
          </a:xfrm>
        </p:spPr>
        <p:txBody>
          <a:bodyPr/>
          <a:lstStyle/>
          <a:p>
            <a:r>
              <a:rPr lang="el-GR" dirty="0" smtClean="0"/>
              <a:t>Συλλογή βασικών συμπερασμάτων της ανάλυσης του  εσωτερικού και εξωτερικού περιβάλλοντος </a:t>
            </a:r>
          </a:p>
          <a:p>
            <a:r>
              <a:rPr lang="el-GR" dirty="0" smtClean="0"/>
              <a:t>Σύνθεση συμπερασμάτων έτσι ώστε ο φορέας να αποκτήσει  ολοκληρωμένη εικόνα</a:t>
            </a:r>
          </a:p>
          <a:p>
            <a:r>
              <a:rPr lang="el-GR" dirty="0" smtClean="0"/>
              <a:t>Διαμόρφωση βασικών προτάσεων</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1260</Words>
  <Application>Microsoft Office PowerPoint</Application>
  <PresentationFormat>Προβολή στην οθόνη (16:9)</PresentationFormat>
  <Paragraphs>178</Paragraphs>
  <Slides>23</Slides>
  <Notes>4</Notes>
  <HiddenSlides>0</HiddenSlides>
  <MMClips>2</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WidescreenPresentation</vt:lpstr>
      <vt:lpstr>Η ΑΞΙΟΠΟΙΗΣΗ ΤΟΥ ΜΕΘΟΛΟΓΙΚΟΥ ΕΡΓΑΛΕΙΟΥ T SWOT ANALYSIS </vt:lpstr>
      <vt:lpstr>Διαφάνεια 2</vt:lpstr>
      <vt:lpstr>Εφαρμογές-χρήσεις της ανάλυσης SWOT</vt:lpstr>
      <vt:lpstr> Τι είναι η ανάλυση SWOT;</vt:lpstr>
      <vt:lpstr> Τι είναι η ανάλυση SWOT;</vt:lpstr>
      <vt:lpstr> Τι είναι η ανάλυση SWOT;</vt:lpstr>
      <vt:lpstr> Τι είναι S W O T  Ανάλυση;</vt:lpstr>
      <vt:lpstr>Διαφάνεια 8</vt:lpstr>
      <vt:lpstr> Στόχοι της SWOT ANALYSIS</vt:lpstr>
      <vt:lpstr> SWOT or TOWS Analysis </vt:lpstr>
      <vt:lpstr>  </vt:lpstr>
      <vt:lpstr>  μήτρα SWOT/ – Διαμόρφωση  4 τύπων στρατηγικών</vt:lpstr>
      <vt:lpstr>Άσκηση: SWOT Analysis</vt:lpstr>
      <vt:lpstr>Διαφάνεια 14</vt:lpstr>
      <vt:lpstr>Ποιος είναι  ο σκοπός της ανάλυσης SWOT στα πλαίσια του αστικού σχεδιασμού;</vt:lpstr>
      <vt:lpstr>Βασικές διαστάσεις της ανάλυσης</vt:lpstr>
      <vt:lpstr>Διαφάνεια 17</vt:lpstr>
      <vt:lpstr>Στόχος της ανάλυσης SWOT στο  αστικό  σχεδιασμό</vt:lpstr>
      <vt:lpstr>Στάδια της ανάλυσης SWOT</vt:lpstr>
      <vt:lpstr>«Ατέλειες» της ανάλυσης SWOT</vt:lpstr>
      <vt:lpstr>Πλεονεκτεί:  </vt:lpstr>
      <vt:lpstr>Διαφάνεια 22</vt:lpstr>
      <vt:lpstr>Διαφάνεια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2012-10-11T17:57:08Z</dcterms:created>
  <dcterms:modified xsi:type="dcterms:W3CDTF">2012-10-14T18:50:26Z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1032</vt:i4>
  </property>
  <property fmtid="{D5CDD505-2E9C-101B-9397-08002B2CF9AE}" pid="3" name="_Version">
    <vt:lpwstr>12.0.4518</vt:lpwstr>
  </property>
</Properties>
</file>